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8" r:id="rId2"/>
    <p:sldId id="257" r:id="rId3"/>
    <p:sldId id="260" r:id="rId4"/>
    <p:sldId id="261" r:id="rId5"/>
    <p:sldId id="264" r:id="rId6"/>
    <p:sldId id="259" r:id="rId7"/>
    <p:sldId id="266" r:id="rId8"/>
    <p:sldId id="268" r:id="rId9"/>
    <p:sldId id="269" r:id="rId10"/>
    <p:sldId id="272" r:id="rId11"/>
    <p:sldId id="273" r:id="rId12"/>
    <p:sldId id="279" r:id="rId13"/>
    <p:sldId id="271" r:id="rId14"/>
    <p:sldId id="278" r:id="rId15"/>
    <p:sldId id="267" r:id="rId16"/>
    <p:sldId id="270" r:id="rId17"/>
    <p:sldId id="274" r:id="rId18"/>
    <p:sldId id="276" r:id="rId19"/>
    <p:sldId id="277" r:id="rId20"/>
    <p:sldId id="280" r:id="rId21"/>
    <p:sldId id="275" r:id="rId22"/>
    <p:sldId id="282" r:id="rId23"/>
    <p:sldId id="283" r:id="rId24"/>
    <p:sldId id="285" r:id="rId25"/>
    <p:sldId id="286" r:id="rId26"/>
    <p:sldId id="287" r:id="rId27"/>
    <p:sldId id="284" r:id="rId28"/>
    <p:sldId id="289" r:id="rId29"/>
    <p:sldId id="290" r:id="rId30"/>
    <p:sldId id="291" r:id="rId31"/>
    <p:sldId id="281" r:id="rId3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156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B61590-D15F-4249-9C3A-A5502118FDA7}" type="datetime1">
              <a:rPr lang="en-US" smtClean="0"/>
              <a:t>3/6/2024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1115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9CAB1A-41EA-4ECD-9774-91A7F39B7E6A}" type="datetime1">
              <a:rPr lang="en-US" smtClean="0"/>
              <a:t>3/6/2024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092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AE9327-A21E-4803-8872-7F2C5CC90701}" type="datetime1">
              <a:rPr lang="en-US" smtClean="0"/>
              <a:t>3/6/2024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0971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9A8F9-58D6-49B6-A0A2-F3C663994744}" type="datetime1">
              <a:rPr lang="en-US" smtClean="0"/>
              <a:t>3/6/2024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867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4276EF-2BEF-46E8-A7B6-B0136ACE44A8}" type="datetime1">
              <a:rPr lang="en-US" smtClean="0"/>
              <a:t>3/6/2024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5689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892C8-5D11-4E9E-9E7F-9E029A9BF09E}" type="datetime1">
              <a:rPr lang="en-US" smtClean="0"/>
              <a:t>3/6/2024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1422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114F17-6F42-44FC-A485-A0B693FDAD97}" type="datetime1">
              <a:rPr lang="en-US" smtClean="0"/>
              <a:t>3/6/2024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5293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4BD80-D771-4A8B-B0C5-06B9C3B26FDD}" type="datetime1">
              <a:rPr lang="en-US" smtClean="0"/>
              <a:t>3/6/2024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2608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B4A9D-593C-4134-93F3-28B4A6D3813F}" type="datetime1">
              <a:rPr lang="en-US" smtClean="0"/>
              <a:t>3/6/2024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284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593D2-1ECA-4C6B-9266-876FDC90F67F}" type="datetime1">
              <a:rPr lang="en-US" smtClean="0"/>
              <a:t>3/6/2024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8872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A58E7-3785-425F-A2CD-83E1E6AE8184}" type="datetime1">
              <a:rPr lang="en-US" smtClean="0"/>
              <a:t>3/6/2024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0441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D644BA-6397-4D7D-9FC4-BEA38895088A}" type="datetime1">
              <a:rPr lang="en-US" smtClean="0"/>
              <a:t>3/6/2024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6836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hyperlink" Target="https://neurophysicslab.com/" TargetMode="Externa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8.png"/><Relationship Id="rId7" Type="http://schemas.openxmlformats.org/officeDocument/2006/relationships/image" Target="../media/image240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Relationship Id="rId9" Type="http://schemas.openxmlformats.org/officeDocument/2006/relationships/image" Target="../media/image26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451.png"/><Relationship Id="rId3" Type="http://schemas.openxmlformats.org/officeDocument/2006/relationships/image" Target="../media/image43.png"/><Relationship Id="rId7" Type="http://schemas.openxmlformats.org/officeDocument/2006/relationships/image" Target="../media/image320.png"/><Relationship Id="rId12" Type="http://schemas.openxmlformats.org/officeDocument/2006/relationships/image" Target="../media/image46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0.png"/><Relationship Id="rId11" Type="http://schemas.openxmlformats.org/officeDocument/2006/relationships/image" Target="../media/image360.png"/><Relationship Id="rId5" Type="http://schemas.openxmlformats.org/officeDocument/2006/relationships/image" Target="../media/image300.png"/><Relationship Id="rId10" Type="http://schemas.openxmlformats.org/officeDocument/2006/relationships/image" Target="../media/image350.png"/><Relationship Id="rId4" Type="http://schemas.openxmlformats.org/officeDocument/2006/relationships/image" Target="../media/image44.png"/><Relationship Id="rId9" Type="http://schemas.openxmlformats.org/officeDocument/2006/relationships/image" Target="../media/image340.png"/><Relationship Id="rId14" Type="http://schemas.openxmlformats.org/officeDocument/2006/relationships/image" Target="../media/image46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0.png"/><Relationship Id="rId3" Type="http://schemas.openxmlformats.org/officeDocument/2006/relationships/image" Target="../media/image44.png"/><Relationship Id="rId7" Type="http://schemas.openxmlformats.org/officeDocument/2006/relationships/image" Target="../media/image45.png"/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0.png"/><Relationship Id="rId5" Type="http://schemas.openxmlformats.org/officeDocument/2006/relationships/image" Target="../media/image310.png"/><Relationship Id="rId10" Type="http://schemas.openxmlformats.org/officeDocument/2006/relationships/image" Target="../media/image360.png"/><Relationship Id="rId4" Type="http://schemas.openxmlformats.org/officeDocument/2006/relationships/image" Target="../media/image300.png"/><Relationship Id="rId9" Type="http://schemas.openxmlformats.org/officeDocument/2006/relationships/image" Target="../media/image35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28.png"/><Relationship Id="rId7" Type="http://schemas.openxmlformats.org/officeDocument/2006/relationships/image" Target="../media/image51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57.png"/><Relationship Id="rId18" Type="http://schemas.openxmlformats.org/officeDocument/2006/relationships/image" Target="../media/image540.png"/><Relationship Id="rId7" Type="http://schemas.openxmlformats.org/officeDocument/2006/relationships/image" Target="../media/image440.png"/><Relationship Id="rId12" Type="http://schemas.openxmlformats.org/officeDocument/2006/relationships/image" Target="../media/image480.png"/><Relationship Id="rId17" Type="http://schemas.openxmlformats.org/officeDocument/2006/relationships/image" Target="../media/image530.png"/><Relationship Id="rId2" Type="http://schemas.openxmlformats.org/officeDocument/2006/relationships/image" Target="../media/image53.png"/><Relationship Id="rId16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0.png"/><Relationship Id="rId11" Type="http://schemas.openxmlformats.org/officeDocument/2006/relationships/image" Target="../media/image470.png"/><Relationship Id="rId5" Type="http://schemas.openxmlformats.org/officeDocument/2006/relationships/image" Target="../media/image54.png"/><Relationship Id="rId15" Type="http://schemas.openxmlformats.org/officeDocument/2006/relationships/image" Target="../media/image510.png"/><Relationship Id="rId10" Type="http://schemas.openxmlformats.org/officeDocument/2006/relationships/image" Target="../media/image56.png"/><Relationship Id="rId4" Type="http://schemas.openxmlformats.org/officeDocument/2006/relationships/image" Target="../media/image410.png"/><Relationship Id="rId9" Type="http://schemas.openxmlformats.org/officeDocument/2006/relationships/image" Target="../media/image450.png"/><Relationship Id="rId14" Type="http://schemas.openxmlformats.org/officeDocument/2006/relationships/image" Target="../media/image50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61.png"/><Relationship Id="rId7" Type="http://schemas.openxmlformats.org/officeDocument/2006/relationships/image" Target="../media/image88.png"/><Relationship Id="rId12" Type="http://schemas.openxmlformats.org/officeDocument/2006/relationships/image" Target="../media/image90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11" Type="http://schemas.openxmlformats.org/officeDocument/2006/relationships/image" Target="../media/image92.png"/><Relationship Id="rId5" Type="http://schemas.openxmlformats.org/officeDocument/2006/relationships/image" Target="../media/image62.png"/><Relationship Id="rId10" Type="http://schemas.openxmlformats.org/officeDocument/2006/relationships/image" Target="../media/image66.png"/><Relationship Id="rId4" Type="http://schemas.openxmlformats.org/officeDocument/2006/relationships/image" Target="../media/image85.png"/><Relationship Id="rId9" Type="http://schemas.openxmlformats.org/officeDocument/2006/relationships/image" Target="../media/image6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95.png"/><Relationship Id="rId7" Type="http://schemas.openxmlformats.org/officeDocument/2006/relationships/image" Target="../media/image99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11" Type="http://schemas.openxmlformats.org/officeDocument/2006/relationships/image" Target="../media/image69.png"/><Relationship Id="rId5" Type="http://schemas.openxmlformats.org/officeDocument/2006/relationships/image" Target="../media/image97.png"/><Relationship Id="rId10" Type="http://schemas.openxmlformats.org/officeDocument/2006/relationships/image" Target="../media/image102.png"/><Relationship Id="rId4" Type="http://schemas.openxmlformats.org/officeDocument/2006/relationships/image" Target="../media/image96.png"/><Relationship Id="rId9" Type="http://schemas.openxmlformats.org/officeDocument/2006/relationships/image" Target="../media/image6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105.png"/><Relationship Id="rId7" Type="http://schemas.openxmlformats.org/officeDocument/2006/relationships/image" Target="../media/image109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png"/><Relationship Id="rId11" Type="http://schemas.openxmlformats.org/officeDocument/2006/relationships/image" Target="../media/image71.png"/><Relationship Id="rId5" Type="http://schemas.openxmlformats.org/officeDocument/2006/relationships/image" Target="../media/image107.png"/><Relationship Id="rId10" Type="http://schemas.openxmlformats.org/officeDocument/2006/relationships/image" Target="../media/image112.png"/><Relationship Id="rId4" Type="http://schemas.openxmlformats.org/officeDocument/2006/relationships/image" Target="../media/image106.png"/><Relationship Id="rId9" Type="http://schemas.openxmlformats.org/officeDocument/2006/relationships/image" Target="../media/image11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5.png"/><Relationship Id="rId4" Type="http://schemas.openxmlformats.org/officeDocument/2006/relationships/image" Target="../media/image7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7" Type="http://schemas.openxmlformats.org/officeDocument/2006/relationships/image" Target="../media/image79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13" Type="http://schemas.openxmlformats.org/officeDocument/2006/relationships/image" Target="../media/image101.png"/><Relationship Id="rId3" Type="http://schemas.openxmlformats.org/officeDocument/2006/relationships/image" Target="../media/image80.png"/><Relationship Id="rId7" Type="http://schemas.openxmlformats.org/officeDocument/2006/relationships/image" Target="../media/image86.png"/><Relationship Id="rId12" Type="http://schemas.openxmlformats.org/officeDocument/2006/relationships/image" Target="../media/image94.png"/><Relationship Id="rId2" Type="http://schemas.openxmlformats.org/officeDocument/2006/relationships/image" Target="../media/image125.png"/><Relationship Id="rId16" Type="http://schemas.openxmlformats.org/officeDocument/2006/relationships/image" Target="../media/image1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11" Type="http://schemas.openxmlformats.org/officeDocument/2006/relationships/image" Target="../media/image93.png"/><Relationship Id="rId5" Type="http://schemas.openxmlformats.org/officeDocument/2006/relationships/image" Target="../media/image82.png"/><Relationship Id="rId15" Type="http://schemas.openxmlformats.org/officeDocument/2006/relationships/image" Target="../media/image137.png"/><Relationship Id="rId10" Type="http://schemas.openxmlformats.org/officeDocument/2006/relationships/image" Target="../media/image91.png"/><Relationship Id="rId4" Type="http://schemas.openxmlformats.org/officeDocument/2006/relationships/image" Target="../media/image81.png"/><Relationship Id="rId9" Type="http://schemas.openxmlformats.org/officeDocument/2006/relationships/image" Target="../media/image77.png"/><Relationship Id="rId14" Type="http://schemas.openxmlformats.org/officeDocument/2006/relationships/image" Target="../media/image10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3" Type="http://schemas.openxmlformats.org/officeDocument/2006/relationships/image" Target="../media/image110.png"/><Relationship Id="rId7" Type="http://schemas.openxmlformats.org/officeDocument/2006/relationships/image" Target="../media/image78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11" Type="http://schemas.openxmlformats.org/officeDocument/2006/relationships/image" Target="../media/image79.png"/><Relationship Id="rId5" Type="http://schemas.openxmlformats.org/officeDocument/2006/relationships/image" Target="../media/image75.png"/><Relationship Id="rId10" Type="http://schemas.openxmlformats.org/officeDocument/2006/relationships/image" Target="../media/image142.png"/><Relationship Id="rId4" Type="http://schemas.openxmlformats.org/officeDocument/2006/relationships/image" Target="../media/image91.png"/><Relationship Id="rId9" Type="http://schemas.openxmlformats.org/officeDocument/2006/relationships/image" Target="../media/image14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image" Target="../media/image114.png"/><Relationship Id="rId7" Type="http://schemas.openxmlformats.org/officeDocument/2006/relationships/image" Target="../media/image119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8.png"/><Relationship Id="rId5" Type="http://schemas.openxmlformats.org/officeDocument/2006/relationships/image" Target="../media/image116.png"/><Relationship Id="rId4" Type="http://schemas.openxmlformats.org/officeDocument/2006/relationships/image" Target="../media/image78.png"/><Relationship Id="rId9" Type="http://schemas.openxmlformats.org/officeDocument/2006/relationships/image" Target="../media/image121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png"/><Relationship Id="rId3" Type="http://schemas.openxmlformats.org/officeDocument/2006/relationships/image" Target="../media/image127.png"/><Relationship Id="rId7" Type="http://schemas.openxmlformats.org/officeDocument/2006/relationships/image" Target="../media/image132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png"/><Relationship Id="rId5" Type="http://schemas.openxmlformats.org/officeDocument/2006/relationships/image" Target="../media/image129.png"/><Relationship Id="rId10" Type="http://schemas.openxmlformats.org/officeDocument/2006/relationships/image" Target="../media/image158.png"/><Relationship Id="rId4" Type="http://schemas.openxmlformats.org/officeDocument/2006/relationships/image" Target="../media/image128.png"/><Relationship Id="rId9" Type="http://schemas.openxmlformats.org/officeDocument/2006/relationships/image" Target="../media/image157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3" Type="http://schemas.openxmlformats.org/officeDocument/2006/relationships/image" Target="../media/image134.png"/><Relationship Id="rId7" Type="http://schemas.openxmlformats.org/officeDocument/2006/relationships/image" Target="../media/image16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3.png"/><Relationship Id="rId5" Type="http://schemas.openxmlformats.org/officeDocument/2006/relationships/image" Target="../media/image162.png"/><Relationship Id="rId10" Type="http://schemas.openxmlformats.org/officeDocument/2006/relationships/image" Target="../media/image139.png"/><Relationship Id="rId4" Type="http://schemas.openxmlformats.org/officeDocument/2006/relationships/image" Target="../media/image161.png"/><Relationship Id="rId9" Type="http://schemas.openxmlformats.org/officeDocument/2006/relationships/image" Target="../media/image13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7" Type="http://schemas.openxmlformats.org/officeDocument/2006/relationships/image" Target="../media/image148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7.png"/><Relationship Id="rId5" Type="http://schemas.openxmlformats.org/officeDocument/2006/relationships/image" Target="../media/image146.png"/><Relationship Id="rId4" Type="http://schemas.openxmlformats.org/officeDocument/2006/relationships/image" Target="../media/image14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7" Type="http://schemas.openxmlformats.org/officeDocument/2006/relationships/image" Target="../media/image154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3.png"/><Relationship Id="rId5" Type="http://schemas.openxmlformats.org/officeDocument/2006/relationships/image" Target="../media/image152.png"/><Relationship Id="rId4" Type="http://schemas.openxmlformats.org/officeDocument/2006/relationships/image" Target="../media/image15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gif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3" Type="http://schemas.openxmlformats.org/officeDocument/2006/relationships/image" Target="../media/image147.png"/><Relationship Id="rId7" Type="http://schemas.openxmlformats.org/officeDocument/2006/relationships/image" Target="../media/image159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5.png"/><Relationship Id="rId5" Type="http://schemas.openxmlformats.org/officeDocument/2006/relationships/image" Target="../media/image154.png"/><Relationship Id="rId10" Type="http://schemas.openxmlformats.org/officeDocument/2006/relationships/image" Target="../media/image166.png"/><Relationship Id="rId4" Type="http://schemas.openxmlformats.org/officeDocument/2006/relationships/image" Target="../media/image149.png"/><Relationship Id="rId9" Type="http://schemas.openxmlformats.org/officeDocument/2006/relationships/image" Target="../media/image16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55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6.png"/><Relationship Id="rId7" Type="http://schemas.openxmlformats.org/officeDocument/2006/relationships/hyperlink" Target="https://youtu.be/kaF2tq9zE-s" TargetMode="External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gif"/><Relationship Id="rId5" Type="http://schemas.openxmlformats.org/officeDocument/2006/relationships/image" Target="../media/image18.jpeg"/><Relationship Id="rId10" Type="http://schemas.openxmlformats.org/officeDocument/2006/relationships/image" Target="../media/image14.png"/><Relationship Id="rId4" Type="http://schemas.openxmlformats.org/officeDocument/2006/relationships/image" Target="../media/image17.gif"/><Relationship Id="rId9" Type="http://schemas.openxmlformats.org/officeDocument/2006/relationships/image" Target="../media/image11.gi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7" Type="http://schemas.openxmlformats.org/officeDocument/2006/relationships/image" Target="../media/image6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6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gif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gif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:\Dropbox\p\postdoc\programs\matlab\sirs\spreading\src\sp_301_1_63104.gif"/>
          <p:cNvPicPr>
            <a:picLocks noChangeAspect="1" noChangeArrowheads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915" y="4396332"/>
            <a:ext cx="1404246" cy="1404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0005" y="2007062"/>
            <a:ext cx="7772400" cy="2971800"/>
          </a:xfrm>
        </p:spPr>
        <p:txBody>
          <a:bodyPr>
            <a:normAutofit/>
          </a:bodyPr>
          <a:lstStyle/>
          <a:p>
            <a:r>
              <a:rPr lang="pt-BR" sz="4000" dirty="0"/>
              <a:t>Conceitos de Dinâmica Não-Linear com Aplicações em Física e Biologia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31026" y="4578946"/>
            <a:ext cx="4298800" cy="799832"/>
          </a:xfrm>
        </p:spPr>
        <p:txBody>
          <a:bodyPr>
            <a:normAutofit/>
          </a:bodyPr>
          <a:lstStyle/>
          <a:p>
            <a:r>
              <a:rPr lang="pt-BR" sz="1800" dirty="0"/>
              <a:t>Prof. </a:t>
            </a:r>
            <a:r>
              <a:rPr lang="pt-BR" sz="1800" b="1" dirty="0"/>
              <a:t>Mauricio Girardi-Schappo</a:t>
            </a:r>
          </a:p>
          <a:p>
            <a:r>
              <a:rPr lang="pt-BR" sz="1800" b="1" dirty="0"/>
              <a:t>girardi.s@gmail.com</a:t>
            </a:r>
            <a:endParaRPr lang="pt-BR" sz="1800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9442E33-7B7F-42A4-8DB8-AB8E3CF549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EDDB2D-85EC-794A-F7C1-D28DC83AC59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1881" y="4295037"/>
            <a:ext cx="1205204" cy="166139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485A876-F84E-1F3E-2D03-5999EC78DA64}"/>
              </a:ext>
            </a:extLst>
          </p:cNvPr>
          <p:cNvSpPr txBox="1"/>
          <p:nvPr/>
        </p:nvSpPr>
        <p:spPr>
          <a:xfrm>
            <a:off x="3113197" y="1709573"/>
            <a:ext cx="2934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800" dirty="0">
                <a:hlinkClick r:id="rId4"/>
              </a:rPr>
              <a:t>https://neurophysicslab.com</a:t>
            </a:r>
            <a:r>
              <a:rPr lang="pt-BR" sz="1800" dirty="0"/>
              <a:t> 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B32E4D9-A7F8-7697-6161-54D16EF715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17" y="289581"/>
            <a:ext cx="9106785" cy="144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2359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EB5EBC-7E00-DDB2-FC66-5935270435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E5BB83-7CAB-F493-3892-B01620A422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68806"/>
            <a:ext cx="8229600" cy="736808"/>
          </a:xfrm>
        </p:spPr>
        <p:txBody>
          <a:bodyPr>
            <a:normAutofit fontScale="90000"/>
          </a:bodyPr>
          <a:lstStyle/>
          <a:p>
            <a:r>
              <a:rPr lang="pt-BR" dirty="0"/>
              <a:t>Introdução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A0218E8-61FE-4F8F-4364-A74A372AB81F}"/>
              </a:ext>
            </a:extLst>
          </p:cNvPr>
          <p:cNvSpPr txBox="1"/>
          <p:nvPr/>
        </p:nvSpPr>
        <p:spPr>
          <a:xfrm>
            <a:off x="266700" y="963308"/>
            <a:ext cx="37242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/>
              <a:t>Aqui, vamos estudar todo sistema que pode ser escrito como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9A2CA4-6A8E-1F48-14DD-C0CCFC46E8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919389"/>
            <a:ext cx="2766784" cy="1376261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3EA0CA8-0846-2ADA-B36F-CD84DC60E4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0942" y="1578652"/>
            <a:ext cx="2402071" cy="68147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0DA26AF-E148-9E68-911D-B6EB84DD3B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122" y="3448051"/>
            <a:ext cx="1197265" cy="32385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06C4E81-84FB-22EB-3FAC-7A027ADC6EF4}"/>
              </a:ext>
            </a:extLst>
          </p:cNvPr>
          <p:cNvSpPr txBox="1"/>
          <p:nvPr/>
        </p:nvSpPr>
        <p:spPr>
          <a:xfrm>
            <a:off x="4745630" y="1049848"/>
            <a:ext cx="30855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Exemplo</a:t>
            </a:r>
            <a:r>
              <a:rPr lang="pt-BR" dirty="0"/>
              <a:t>: oscilador amortecido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76EE7E1-191D-5D98-851D-D864312C2E75}"/>
              </a:ext>
            </a:extLst>
          </p:cNvPr>
          <p:cNvGrpSpPr/>
          <p:nvPr/>
        </p:nvGrpSpPr>
        <p:grpSpPr>
          <a:xfrm>
            <a:off x="7301637" y="1594109"/>
            <a:ext cx="908913" cy="674939"/>
            <a:chOff x="7044462" y="2077786"/>
            <a:chExt cx="908913" cy="674939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CA71549-F862-D371-4728-7B362BE799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63759"/>
            <a:stretch/>
          </p:blipFill>
          <p:spPr>
            <a:xfrm>
              <a:off x="7200900" y="2089038"/>
              <a:ext cx="725743" cy="314028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4D24EC38-70F9-F4AC-BBB4-722394477D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62425"/>
            <a:stretch/>
          </p:blipFill>
          <p:spPr>
            <a:xfrm>
              <a:off x="7200900" y="2410598"/>
              <a:ext cx="752475" cy="314028"/>
            </a:xfrm>
            <a:prstGeom prst="rect">
              <a:avLst/>
            </a:prstGeom>
          </p:spPr>
        </p:pic>
        <p:sp>
          <p:nvSpPr>
            <p:cNvPr id="20" name="Left Brace 19">
              <a:extLst>
                <a:ext uri="{FF2B5EF4-FFF2-40B4-BE49-F238E27FC236}">
                  <a16:creationId xmlns:a16="http://schemas.microsoft.com/office/drawing/2014/main" id="{03DC07CF-8A95-A4B2-5001-90EE5216E5A4}"/>
                </a:ext>
              </a:extLst>
            </p:cNvPr>
            <p:cNvSpPr/>
            <p:nvPr/>
          </p:nvSpPr>
          <p:spPr>
            <a:xfrm>
              <a:off x="7044462" y="2077786"/>
              <a:ext cx="146913" cy="674939"/>
            </a:xfrm>
            <a:prstGeom prst="leftBrace">
              <a:avLst>
                <a:gd name="adj1" fmla="val 99074"/>
                <a:gd name="adj2" fmla="val 50000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93EFCA37-EEFF-F9DB-B18D-5C7516FCB95D}"/>
              </a:ext>
            </a:extLst>
          </p:cNvPr>
          <p:cNvGrpSpPr/>
          <p:nvPr/>
        </p:nvGrpSpPr>
        <p:grpSpPr>
          <a:xfrm>
            <a:off x="4962525" y="2455229"/>
            <a:ext cx="2573704" cy="998599"/>
            <a:chOff x="4695825" y="2992376"/>
            <a:chExt cx="2573704" cy="998599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F9473B69-F670-8567-7C0D-CB5E39B06E5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876800" y="3028950"/>
              <a:ext cx="2392729" cy="962025"/>
            </a:xfrm>
            <a:prstGeom prst="rect">
              <a:avLst/>
            </a:prstGeom>
          </p:spPr>
        </p:pic>
        <p:sp>
          <p:nvSpPr>
            <p:cNvPr id="28" name="Left Brace 27">
              <a:extLst>
                <a:ext uri="{FF2B5EF4-FFF2-40B4-BE49-F238E27FC236}">
                  <a16:creationId xmlns:a16="http://schemas.microsoft.com/office/drawing/2014/main" id="{67F9325B-B6A4-837F-AD11-A83B67EDA411}"/>
                </a:ext>
              </a:extLst>
            </p:cNvPr>
            <p:cNvSpPr/>
            <p:nvPr/>
          </p:nvSpPr>
          <p:spPr>
            <a:xfrm>
              <a:off x="4695825" y="2992376"/>
              <a:ext cx="180975" cy="962025"/>
            </a:xfrm>
            <a:prstGeom prst="leftBrace">
              <a:avLst>
                <a:gd name="adj1" fmla="val 99074"/>
                <a:gd name="adj2" fmla="val 50000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                                 </a:t>
              </a:r>
              <a:endParaRPr lang="pt-BR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5945F2C-49AB-8CE2-1E8C-669FD551E02C}"/>
                  </a:ext>
                </a:extLst>
              </p:cNvPr>
              <p:cNvSpPr txBox="1"/>
              <p:nvPr/>
            </p:nvSpPr>
            <p:spPr>
              <a:xfrm>
                <a:off x="4745630" y="3612358"/>
                <a:ext cx="4008085" cy="26525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dirty="0"/>
                  <a:t>É um </a:t>
                </a:r>
                <a:r>
                  <a:rPr lang="pt-BR" b="1" dirty="0">
                    <a:solidFill>
                      <a:srgbClr val="FF0000"/>
                    </a:solidFill>
                  </a:rPr>
                  <a:t>sistema linear</a:t>
                </a:r>
                <a:r>
                  <a:rPr lang="pt-BR" dirty="0"/>
                  <a:t>, pois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dirty="0"/>
                  <a:t> 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 dirty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pt-BR" dirty="0"/>
                  <a:t> </a:t>
                </a:r>
                <a:br>
                  <a:rPr lang="pt-BR" dirty="0"/>
                </a:br>
                <a:r>
                  <a:rPr lang="pt-BR" dirty="0"/>
                  <a:t>são lineares em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dirty="0"/>
                  <a:t> 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pt-BR" dirty="0"/>
              </a:p>
              <a:p>
                <a:endParaRPr lang="pt-BR" dirty="0"/>
              </a:p>
              <a:p>
                <a:endParaRPr lang="pt-BR" dirty="0"/>
              </a:p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…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 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 é um </a:t>
                </a:r>
                <a:r>
                  <a:rPr lang="en-US" b="1" dirty="0"/>
                  <a:t>campo </a:t>
                </a:r>
                <a:r>
                  <a:rPr lang="en-US" b="1" dirty="0" err="1"/>
                  <a:t>vetorial</a:t>
                </a:r>
                <a:br>
                  <a:rPr lang="en-US" dirty="0"/>
                </a:br>
                <a:r>
                  <a:rPr lang="en-US" dirty="0"/>
                  <a:t>que </a:t>
                </a:r>
                <a:r>
                  <a:rPr lang="en-US" dirty="0" err="1"/>
                  <a:t>atribui</a:t>
                </a:r>
                <a:r>
                  <a:rPr lang="en-US" dirty="0"/>
                  <a:t> a </a:t>
                </a:r>
                <a:r>
                  <a:rPr lang="en-US" dirty="0" err="1"/>
                  <a:t>cada</a:t>
                </a:r>
                <a:r>
                  <a:rPr lang="en-US" dirty="0"/>
                  <a:t> </a:t>
                </a:r>
                <a:r>
                  <a:rPr lang="en-US" dirty="0" err="1"/>
                  <a:t>ponto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…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 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br>
                  <a:rPr lang="en-US" dirty="0"/>
                </a:br>
                <a:r>
                  <a:rPr lang="en-US" dirty="0"/>
                  <a:t>um “</a:t>
                </a:r>
                <a:r>
                  <a:rPr lang="en-US" b="1" i="1" dirty="0" err="1">
                    <a:solidFill>
                      <a:srgbClr val="FF0000"/>
                    </a:solidFill>
                  </a:rPr>
                  <a:t>vetor</a:t>
                </a:r>
                <a:r>
                  <a:rPr lang="en-US" b="1" i="1" dirty="0">
                    <a:solidFill>
                      <a:srgbClr val="FF0000"/>
                    </a:solidFill>
                  </a:rPr>
                  <a:t> </a:t>
                </a:r>
                <a:r>
                  <a:rPr lang="en-US" b="1" i="1" dirty="0" err="1">
                    <a:solidFill>
                      <a:srgbClr val="FF0000"/>
                    </a:solidFill>
                  </a:rPr>
                  <a:t>velocidade</a:t>
                </a:r>
                <a:r>
                  <a:rPr lang="en-US" dirty="0"/>
                  <a:t>”</a:t>
                </a:r>
              </a:p>
              <a:p>
                <a:endParaRPr lang="en-US" b="1" dirty="0">
                  <a:solidFill>
                    <a:srgbClr val="FF000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</m:acc>
                      <m:d>
                        <m:dPr>
                          <m:ctrlPr>
                            <a:rPr lang="en-US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</m:d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  …   </m:t>
                          </m:r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</m:d>
                        </m:e>
                      </m:d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5945F2C-49AB-8CE2-1E8C-669FD551E0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5630" y="3612358"/>
                <a:ext cx="4008085" cy="2652521"/>
              </a:xfrm>
              <a:prstGeom prst="rect">
                <a:avLst/>
              </a:prstGeom>
              <a:blipFill>
                <a:blip r:embed="rId7"/>
                <a:stretch>
                  <a:fillRect l="-1216" t="-1379" b="-92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4" name="Group 33">
            <a:extLst>
              <a:ext uri="{FF2B5EF4-FFF2-40B4-BE49-F238E27FC236}">
                <a16:creationId xmlns:a16="http://schemas.microsoft.com/office/drawing/2014/main" id="{6EF5A4ED-B9A4-FFAC-C25B-9F97C269471F}"/>
              </a:ext>
            </a:extLst>
          </p:cNvPr>
          <p:cNvGrpSpPr/>
          <p:nvPr/>
        </p:nvGrpSpPr>
        <p:grpSpPr>
          <a:xfrm>
            <a:off x="716642" y="3962400"/>
            <a:ext cx="3545607" cy="2709862"/>
            <a:chOff x="716642" y="3962400"/>
            <a:chExt cx="3545607" cy="2709862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DD111036-5682-1481-E2CD-33A66B51886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47712" y="3962400"/>
              <a:ext cx="3514537" cy="2709862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275323C-2FB7-EAD9-8565-E320E17A442E}"/>
                </a:ext>
              </a:extLst>
            </p:cNvPr>
            <p:cNvSpPr txBox="1"/>
            <p:nvPr/>
          </p:nvSpPr>
          <p:spPr>
            <a:xfrm>
              <a:off x="716642" y="4234534"/>
              <a:ext cx="15792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err="1">
                  <a:solidFill>
                    <a:srgbClr val="FF0000"/>
                  </a:solidFill>
                </a:rPr>
                <a:t>Espaço</a:t>
              </a:r>
              <a:r>
                <a:rPr lang="en-US" b="1" dirty="0">
                  <a:solidFill>
                    <a:srgbClr val="FF0000"/>
                  </a:solidFill>
                </a:rPr>
                <a:t> de </a:t>
              </a:r>
              <a:r>
                <a:rPr lang="en-US" b="1" dirty="0" err="1">
                  <a:solidFill>
                    <a:srgbClr val="FF0000"/>
                  </a:solidFill>
                </a:rPr>
                <a:t>fase</a:t>
              </a:r>
              <a:endParaRPr lang="en-US" b="1" dirty="0">
                <a:solidFill>
                  <a:srgbClr val="FF0000"/>
                </a:solidFill>
              </a:endParaRPr>
            </a:p>
          </p:txBody>
        </p:sp>
      </p:grp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AB3FDC64-5210-FE4B-28DD-37B054AB99D9}"/>
              </a:ext>
            </a:extLst>
          </p:cNvPr>
          <p:cNvCxnSpPr>
            <a:cxnSpLocks/>
          </p:cNvCxnSpPr>
          <p:nvPr/>
        </p:nvCxnSpPr>
        <p:spPr>
          <a:xfrm flipV="1">
            <a:off x="1095375" y="4933950"/>
            <a:ext cx="447675" cy="735181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F9DD4554-B111-B7CE-C4CD-C56441408583}"/>
              </a:ext>
            </a:extLst>
          </p:cNvPr>
          <p:cNvCxnSpPr>
            <a:cxnSpLocks/>
          </p:cNvCxnSpPr>
          <p:nvPr/>
        </p:nvCxnSpPr>
        <p:spPr>
          <a:xfrm flipV="1">
            <a:off x="1838325" y="4657725"/>
            <a:ext cx="904875" cy="325606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DCE4648E-9558-8B86-C83A-B4D196727CB2}"/>
              </a:ext>
            </a:extLst>
          </p:cNvPr>
          <p:cNvCxnSpPr>
            <a:cxnSpLocks/>
          </p:cNvCxnSpPr>
          <p:nvPr/>
        </p:nvCxnSpPr>
        <p:spPr>
          <a:xfrm>
            <a:off x="3052762" y="5022309"/>
            <a:ext cx="833438" cy="302166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78625B9-42DB-B9D0-EF51-3C86C45F8BE1}"/>
                  </a:ext>
                </a:extLst>
              </p:cNvPr>
              <p:cNvSpPr txBox="1"/>
              <p:nvPr/>
            </p:nvSpPr>
            <p:spPr>
              <a:xfrm>
                <a:off x="1628775" y="3396734"/>
                <a:ext cx="239272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≡</m:t>
                      </m:r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78625B9-42DB-B9D0-EF51-3C86C45F8B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8775" y="3396734"/>
                <a:ext cx="2392729" cy="369332"/>
              </a:xfrm>
              <a:prstGeom prst="rect">
                <a:avLst/>
              </a:prstGeom>
              <a:blipFill>
                <a:blip r:embed="rId9"/>
                <a:stretch>
                  <a:fillRect t="-22951" b="-1311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51146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A019AA-BA48-1A84-37F0-BBF3B87D39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5BFA6-28F2-250C-E529-A4C155AE15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68806"/>
            <a:ext cx="8229600" cy="736808"/>
          </a:xfrm>
        </p:spPr>
        <p:txBody>
          <a:bodyPr>
            <a:normAutofit fontScale="90000"/>
          </a:bodyPr>
          <a:lstStyle/>
          <a:p>
            <a:r>
              <a:rPr lang="pt-BR" dirty="0"/>
              <a:t>Introdução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97C452F-6B4B-5815-FCAF-2C3536BA6DF4}"/>
              </a:ext>
            </a:extLst>
          </p:cNvPr>
          <p:cNvSpPr txBox="1"/>
          <p:nvPr/>
        </p:nvSpPr>
        <p:spPr>
          <a:xfrm>
            <a:off x="257175" y="609828"/>
            <a:ext cx="1579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rgbClr val="FF0000"/>
                </a:solidFill>
              </a:rPr>
              <a:t>Espaço</a:t>
            </a:r>
            <a:r>
              <a:rPr lang="en-US" b="1" dirty="0">
                <a:solidFill>
                  <a:srgbClr val="FF0000"/>
                </a:solidFill>
              </a:rPr>
              <a:t> de </a:t>
            </a:r>
            <a:r>
              <a:rPr lang="en-US" b="1" dirty="0" err="1">
                <a:solidFill>
                  <a:srgbClr val="FF0000"/>
                </a:solidFill>
              </a:rPr>
              <a:t>fase</a:t>
            </a:r>
            <a:endParaRPr lang="en-US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CE1C218-CA45-BA47-0E42-99928656ACF5}"/>
                  </a:ext>
                </a:extLst>
              </p:cNvPr>
              <p:cNvSpPr txBox="1"/>
              <p:nvPr/>
            </p:nvSpPr>
            <p:spPr>
              <a:xfrm>
                <a:off x="2749896" y="1055360"/>
                <a:ext cx="3450881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As </a:t>
                </a:r>
                <a:r>
                  <a:rPr lang="en-US" dirty="0" err="1"/>
                  <a:t>solução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…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 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br>
                  <a:rPr lang="en-US" dirty="0"/>
                </a:br>
                <a:r>
                  <a:rPr lang="en-US" dirty="0"/>
                  <a:t>define </a:t>
                </a:r>
                <a:r>
                  <a:rPr lang="en-US" dirty="0" err="1"/>
                  <a:t>uma</a:t>
                </a:r>
                <a:r>
                  <a:rPr lang="en-US" dirty="0"/>
                  <a:t> “</a:t>
                </a:r>
                <a:r>
                  <a:rPr lang="en-US" dirty="0" err="1"/>
                  <a:t>variedade</a:t>
                </a:r>
                <a:r>
                  <a:rPr lang="en-US" dirty="0"/>
                  <a:t>” (manifold)</a:t>
                </a:r>
                <a:br>
                  <a:rPr lang="en-US" dirty="0"/>
                </a:br>
                <a:r>
                  <a:rPr lang="en-US" dirty="0"/>
                  <a:t>no </a:t>
                </a:r>
                <a:r>
                  <a:rPr lang="en-US" dirty="0" err="1"/>
                  <a:t>espaço</a:t>
                </a:r>
                <a:r>
                  <a:rPr lang="en-US" dirty="0"/>
                  <a:t> de </a:t>
                </a:r>
                <a:r>
                  <a:rPr lang="en-US" dirty="0" err="1"/>
                  <a:t>fase</a:t>
                </a:r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CE1C218-CA45-BA47-0E42-99928656AC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9896" y="1055360"/>
                <a:ext cx="3450881" cy="923330"/>
              </a:xfrm>
              <a:prstGeom prst="rect">
                <a:avLst/>
              </a:prstGeom>
              <a:blipFill>
                <a:blip r:embed="rId2"/>
                <a:stretch>
                  <a:fillRect l="-1413" t="-9211" r="-1237" b="-921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Picture 18">
            <a:extLst>
              <a:ext uri="{FF2B5EF4-FFF2-40B4-BE49-F238E27FC236}">
                <a16:creationId xmlns:a16="http://schemas.microsoft.com/office/drawing/2014/main" id="{03B56B46-C81D-8B8F-75A0-A84D838FD8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0850" y="1784453"/>
            <a:ext cx="3924550" cy="136611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23123FF-8114-BED1-7531-CFB947EB21D3}"/>
              </a:ext>
            </a:extLst>
          </p:cNvPr>
          <p:cNvSpPr txBox="1"/>
          <p:nvPr/>
        </p:nvSpPr>
        <p:spPr>
          <a:xfrm>
            <a:off x="3077093" y="4802228"/>
            <a:ext cx="513345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Soluções</a:t>
            </a:r>
            <a:r>
              <a:rPr lang="en-US" dirty="0"/>
              <a:t> </a:t>
            </a:r>
            <a:r>
              <a:rPr lang="en-US" dirty="0" err="1"/>
              <a:t>são</a:t>
            </a:r>
            <a:r>
              <a:rPr lang="en-US" dirty="0"/>
              <a:t> </a:t>
            </a:r>
            <a:r>
              <a:rPr lang="en-US" b="1" dirty="0" err="1"/>
              <a:t>diferentes</a:t>
            </a:r>
            <a:r>
              <a:rPr lang="en-US" dirty="0"/>
              <a:t> se </a:t>
            </a:r>
            <a:r>
              <a:rPr lang="en-US" dirty="0" err="1"/>
              <a:t>os</a:t>
            </a:r>
            <a:r>
              <a:rPr lang="en-US" dirty="0"/>
              <a:t> manifolds de </a:t>
            </a:r>
            <a:r>
              <a:rPr lang="en-US" dirty="0" err="1"/>
              <a:t>cada</a:t>
            </a:r>
            <a:r>
              <a:rPr lang="en-US" dirty="0"/>
              <a:t> </a:t>
            </a:r>
            <a:r>
              <a:rPr lang="en-US" dirty="0" err="1"/>
              <a:t>uma</a:t>
            </a:r>
            <a:br>
              <a:rPr lang="en-US" dirty="0"/>
            </a:br>
            <a:r>
              <a:rPr lang="en-US" dirty="0" err="1"/>
              <a:t>são</a:t>
            </a:r>
            <a:r>
              <a:rPr lang="en-US" dirty="0"/>
              <a:t> “</a:t>
            </a:r>
            <a:r>
              <a:rPr lang="en-US" i="1" dirty="0" err="1"/>
              <a:t>topologicamente</a:t>
            </a:r>
            <a:r>
              <a:rPr lang="en-US" i="1" dirty="0"/>
              <a:t> </a:t>
            </a:r>
            <a:r>
              <a:rPr lang="en-US" i="1" dirty="0" err="1"/>
              <a:t>distintos</a:t>
            </a:r>
            <a:r>
              <a:rPr lang="en-US" dirty="0"/>
              <a:t>” entre </a:t>
            </a:r>
            <a:r>
              <a:rPr lang="en-US" dirty="0" err="1"/>
              <a:t>si</a:t>
            </a:r>
            <a:r>
              <a:rPr lang="en-US" dirty="0"/>
              <a:t>…</a:t>
            </a:r>
          </a:p>
          <a:p>
            <a:endParaRPr lang="en-US" dirty="0"/>
          </a:p>
          <a:p>
            <a:r>
              <a:rPr lang="en-US" dirty="0"/>
              <a:t>Por </a:t>
            </a:r>
            <a:r>
              <a:rPr lang="en-US" dirty="0" err="1"/>
              <a:t>isso</a:t>
            </a:r>
            <a:r>
              <a:rPr lang="en-US" dirty="0"/>
              <a:t>, </a:t>
            </a:r>
            <a:r>
              <a:rPr lang="en-US" dirty="0" err="1"/>
              <a:t>diz</a:t>
            </a:r>
            <a:r>
              <a:rPr lang="en-US" dirty="0"/>
              <a:t>-se que as </a:t>
            </a:r>
            <a:r>
              <a:rPr lang="en-US" b="1" dirty="0"/>
              <a:t>ferramentas</a:t>
            </a:r>
            <a:r>
              <a:rPr lang="en-US" dirty="0"/>
              <a:t> que </a:t>
            </a:r>
            <a:r>
              <a:rPr lang="en-US" dirty="0" err="1"/>
              <a:t>vamos</a:t>
            </a:r>
            <a:r>
              <a:rPr lang="en-US" dirty="0"/>
              <a:t> </a:t>
            </a:r>
            <a:r>
              <a:rPr lang="en-US" dirty="0" err="1"/>
              <a:t>ver</a:t>
            </a:r>
            <a:br>
              <a:rPr lang="en-US" dirty="0"/>
            </a:br>
            <a:r>
              <a:rPr lang="en-US" dirty="0" err="1"/>
              <a:t>aqui</a:t>
            </a:r>
            <a:r>
              <a:rPr lang="en-US" dirty="0"/>
              <a:t> </a:t>
            </a:r>
            <a:r>
              <a:rPr lang="en-US" dirty="0" err="1"/>
              <a:t>são</a:t>
            </a:r>
            <a:r>
              <a:rPr lang="en-US" dirty="0"/>
              <a:t> “</a:t>
            </a:r>
            <a:r>
              <a:rPr lang="en-US" b="1" dirty="0" err="1">
                <a:solidFill>
                  <a:srgbClr val="FF0000"/>
                </a:solidFill>
              </a:rPr>
              <a:t>geométricas</a:t>
            </a:r>
            <a:r>
              <a:rPr lang="en-US" dirty="0"/>
              <a:t>”…</a:t>
            </a:r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ED86E179-6833-6340-61AC-EE435ADCC328}"/>
              </a:ext>
            </a:extLst>
          </p:cNvPr>
          <p:cNvSpPr/>
          <p:nvPr/>
        </p:nvSpPr>
        <p:spPr>
          <a:xfrm rot="16200000">
            <a:off x="1458229" y="3672616"/>
            <a:ext cx="590550" cy="266928"/>
          </a:xfrm>
          <a:prstGeom prst="rightArrow">
            <a:avLst>
              <a:gd name="adj1" fmla="val 50000"/>
              <a:gd name="adj2" fmla="val 107094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B73AB352-A9D7-13EB-696E-EFFA79A5EA86}"/>
              </a:ext>
            </a:extLst>
          </p:cNvPr>
          <p:cNvGrpSpPr/>
          <p:nvPr/>
        </p:nvGrpSpPr>
        <p:grpSpPr>
          <a:xfrm>
            <a:off x="342900" y="1066800"/>
            <a:ext cx="2179151" cy="2412242"/>
            <a:chOff x="342900" y="1066800"/>
            <a:chExt cx="2179151" cy="241224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A3EFF4C-5313-191F-7C1B-94D60D2D24A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8312" y="1676114"/>
              <a:ext cx="1719325" cy="1664959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8CB05076-6D23-55C4-C15D-2505B481EFA9}"/>
                    </a:ext>
                  </a:extLst>
                </p:cNvPr>
                <p:cNvSpPr txBox="1"/>
                <p:nvPr/>
              </p:nvSpPr>
              <p:spPr>
                <a:xfrm>
                  <a:off x="342900" y="1066800"/>
                  <a:ext cx="208597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:r>
                    <a:rPr lang="en-US" sz="1400" dirty="0" err="1"/>
                    <a:t>Trajetórias</a:t>
                  </a:r>
                  <a:r>
                    <a:rPr lang="en-US" sz="1400" dirty="0"/>
                    <a:t> (</a:t>
                  </a:r>
                  <a:r>
                    <a:rPr lang="en-US" sz="1400" dirty="0" err="1"/>
                    <a:t>órbitas</a:t>
                  </a:r>
                  <a:r>
                    <a:rPr lang="en-US" sz="1400" dirty="0"/>
                    <a:t>) </a:t>
                  </a:r>
                  <a:br>
                    <a:rPr lang="en-US" sz="1400" dirty="0"/>
                  </a:b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1400" b="0" i="1" dirty="0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1400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400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i="1" dirty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400" i="1" dirty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1400" b="0" i="1" dirty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400" i="1" dirty="0">
                                <a:latin typeface="Cambria Math" panose="02040503050406030204" pitchFamily="18" charset="0"/>
                              </a:rPr>
                              <m:t>…</m:t>
                            </m:r>
                            <m:r>
                              <a:rPr lang="en-US" sz="1400" b="0" i="1" dirty="0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sSub>
                              <m:sSubPr>
                                <m:ctrlPr>
                                  <a:rPr lang="en-US" sz="1400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i="1" dirty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400" i="1" dirty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pt-BR" sz="140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8CB05076-6D23-55C4-C15D-2505B481EFA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2900" y="1066800"/>
                  <a:ext cx="2085975" cy="523220"/>
                </a:xfrm>
                <a:prstGeom prst="rect">
                  <a:avLst/>
                </a:prstGeom>
                <a:blipFill>
                  <a:blip r:embed="rId5"/>
                  <a:stretch>
                    <a:fillRect l="-877" t="-2326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272E119B-D098-A70D-1CF5-783F9AE7A1A2}"/>
                    </a:ext>
                  </a:extLst>
                </p:cNvPr>
                <p:cNvSpPr txBox="1"/>
                <p:nvPr/>
              </p:nvSpPr>
              <p:spPr>
                <a:xfrm>
                  <a:off x="2167732" y="3109710"/>
                  <a:ext cx="354319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272E119B-D098-A70D-1CF5-783F9AE7A1A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67732" y="3109710"/>
                  <a:ext cx="354319" cy="369332"/>
                </a:xfrm>
                <a:prstGeom prst="rect">
                  <a:avLst/>
                </a:prstGeom>
                <a:blipFill>
                  <a:blip r:embed="rId6"/>
                  <a:stretch>
                    <a:fillRect r="-5172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8B603C1D-FBE1-17A8-BE45-70B31A24D753}"/>
                    </a:ext>
                  </a:extLst>
                </p:cNvPr>
                <p:cNvSpPr txBox="1"/>
                <p:nvPr/>
              </p:nvSpPr>
              <p:spPr>
                <a:xfrm>
                  <a:off x="405323" y="1513798"/>
                  <a:ext cx="354319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8B603C1D-FBE1-17A8-BE45-70B31A24D75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5323" y="1513798"/>
                  <a:ext cx="354319" cy="369332"/>
                </a:xfrm>
                <a:prstGeom prst="rect">
                  <a:avLst/>
                </a:prstGeom>
                <a:blipFill>
                  <a:blip r:embed="rId7"/>
                  <a:stretch>
                    <a:fillRect r="-5085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966FAF7D-D112-19CB-F762-B14F563B3DA9}"/>
              </a:ext>
            </a:extLst>
          </p:cNvPr>
          <p:cNvGrpSpPr/>
          <p:nvPr/>
        </p:nvGrpSpPr>
        <p:grpSpPr>
          <a:xfrm>
            <a:off x="373846" y="4221850"/>
            <a:ext cx="2117452" cy="2318742"/>
            <a:chOff x="373846" y="4221850"/>
            <a:chExt cx="2117452" cy="2318742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4179698-C850-23AC-C6F9-61C0C99CB7A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6852" y="4790788"/>
              <a:ext cx="1706563" cy="163830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1D4D1B3A-55A4-AD1A-B34A-A460068D53DA}"/>
                    </a:ext>
                  </a:extLst>
                </p:cNvPr>
                <p:cNvSpPr txBox="1"/>
                <p:nvPr/>
              </p:nvSpPr>
              <p:spPr>
                <a:xfrm>
                  <a:off x="405323" y="4221850"/>
                  <a:ext cx="2085975" cy="56893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:r>
                    <a:rPr lang="en-US" sz="1400" dirty="0"/>
                    <a:t>“</a:t>
                  </a:r>
                  <a:r>
                    <a:rPr lang="en-US" sz="1400" dirty="0" err="1"/>
                    <a:t>Velocidades</a:t>
                  </a:r>
                  <a:r>
                    <a:rPr lang="en-US" sz="1400" dirty="0"/>
                    <a:t>”</a:t>
                  </a:r>
                  <a:br>
                    <a:rPr lang="en-US" sz="1400" dirty="0"/>
                  </a:b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̇"/>
                            <m:ctrlPr>
                              <a:rPr lang="en-US" sz="140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acc>
                              <m:accPr>
                                <m:chr m:val="⃗"/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acc>
                        <m:r>
                          <a:rPr lang="en-US" sz="1400" b="0" i="1" dirty="0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1400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400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̇"/>
                                    <m:ctrlPr>
                                      <a:rPr lang="en-US" sz="14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400" i="1" dirty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1400" i="1" dirty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1400" b="0" i="1" dirty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400" i="1" dirty="0">
                                <a:latin typeface="Cambria Math" panose="02040503050406030204" pitchFamily="18" charset="0"/>
                              </a:rPr>
                              <m:t>…</m:t>
                            </m:r>
                            <m:r>
                              <a:rPr lang="en-US" sz="1400" b="0" i="1" dirty="0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sSub>
                              <m:sSubPr>
                                <m:ctrlPr>
                                  <a:rPr lang="en-US" sz="1400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̇"/>
                                    <m:ctrlPr>
                                      <a:rPr lang="en-US" sz="14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400" i="1" dirty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1400" i="1" dirty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a:rPr lang="en-US" sz="1400" b="0" i="1" dirty="0" smtClean="0">
                            <a:latin typeface="Cambria Math" panose="02040503050406030204" pitchFamily="18" charset="0"/>
                          </a:rPr>
                          <m:t>=</m:t>
                        </m:r>
                        <m:acc>
                          <m:accPr>
                            <m:chr m:val="⃗"/>
                            <m:ctrlPr>
                              <a:rPr lang="en-US" sz="1400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400" b="0" i="1" dirty="0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</m:acc>
                        <m:d>
                          <m:dPr>
                            <m:ctrlPr>
                              <a:rPr lang="en-US" sz="1400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oMath>
                    </m:oMathPara>
                  </a14:m>
                  <a:endParaRPr lang="pt-BR" sz="1400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1D4D1B3A-55A4-AD1A-B34A-A460068D53D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5323" y="4221850"/>
                  <a:ext cx="2085975" cy="568938"/>
                </a:xfrm>
                <a:prstGeom prst="rect">
                  <a:avLst/>
                </a:prstGeom>
                <a:blipFill>
                  <a:blip r:embed="rId9"/>
                  <a:stretch>
                    <a:fillRect l="-875" t="-2151" r="-1166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5DBDB846-0A1A-534F-C7D2-F915EC4B4C4F}"/>
                    </a:ext>
                  </a:extLst>
                </p:cNvPr>
                <p:cNvSpPr txBox="1"/>
                <p:nvPr/>
              </p:nvSpPr>
              <p:spPr>
                <a:xfrm>
                  <a:off x="2088630" y="6171260"/>
                  <a:ext cx="354319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5DBDB846-0A1A-534F-C7D2-F915EC4B4C4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88630" y="6171260"/>
                  <a:ext cx="354319" cy="369332"/>
                </a:xfrm>
                <a:prstGeom prst="rect">
                  <a:avLst/>
                </a:prstGeom>
                <a:blipFill>
                  <a:blip r:embed="rId10"/>
                  <a:stretch>
                    <a:fillRect r="-5172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C0D41E92-AA89-DAA8-4B6C-0F474544354C}"/>
                    </a:ext>
                  </a:extLst>
                </p:cNvPr>
                <p:cNvSpPr txBox="1"/>
                <p:nvPr/>
              </p:nvSpPr>
              <p:spPr>
                <a:xfrm>
                  <a:off x="373846" y="4642023"/>
                  <a:ext cx="354319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C0D41E92-AA89-DAA8-4B6C-0F474544354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46" y="4642023"/>
                  <a:ext cx="354319" cy="369332"/>
                </a:xfrm>
                <a:prstGeom prst="rect">
                  <a:avLst/>
                </a:prstGeom>
                <a:blipFill>
                  <a:blip r:embed="rId11"/>
                  <a:stretch>
                    <a:fillRect r="-6897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42" name="Picture 41">
            <a:extLst>
              <a:ext uri="{FF2B5EF4-FFF2-40B4-BE49-F238E27FC236}">
                <a16:creationId xmlns:a16="http://schemas.microsoft.com/office/drawing/2014/main" id="{7F2DF7C9-3401-37EC-E10E-706E7033B20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971800" y="3179595"/>
            <a:ext cx="3390900" cy="1526339"/>
          </a:xfrm>
          <a:prstGeom prst="rect">
            <a:avLst/>
          </a:prstGeom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D8649828-7F5D-34CC-AEA0-F9069237A5B6}"/>
              </a:ext>
            </a:extLst>
          </p:cNvPr>
          <p:cNvSpPr/>
          <p:nvPr/>
        </p:nvSpPr>
        <p:spPr>
          <a:xfrm rot="5400000">
            <a:off x="701315" y="3716982"/>
            <a:ext cx="590550" cy="266928"/>
          </a:xfrm>
          <a:prstGeom prst="rightArrow">
            <a:avLst>
              <a:gd name="adj1" fmla="val 50000"/>
              <a:gd name="adj2" fmla="val 107094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821EFF7-5590-8434-70AD-B5179C4F8C73}"/>
                  </a:ext>
                </a:extLst>
              </p:cNvPr>
              <p:cNvSpPr txBox="1"/>
              <p:nvPr/>
            </p:nvSpPr>
            <p:spPr>
              <a:xfrm>
                <a:off x="317191" y="3485516"/>
                <a:ext cx="467628" cy="6182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821EFF7-5590-8434-70AD-B5179C4F8C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191" y="3485516"/>
                <a:ext cx="467628" cy="618246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18EED9E-40E6-FC47-DCF9-9E8C3B68FC0E}"/>
                  </a:ext>
                </a:extLst>
              </p:cNvPr>
              <p:cNvSpPr txBox="1"/>
              <p:nvPr/>
            </p:nvSpPr>
            <p:spPr>
              <a:xfrm>
                <a:off x="1886968" y="3604192"/>
                <a:ext cx="649024" cy="3798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∫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𝑑𝑡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18EED9E-40E6-FC47-DCF9-9E8C3B68FC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6968" y="3604192"/>
                <a:ext cx="649024" cy="379848"/>
              </a:xfrm>
              <a:prstGeom prst="rect">
                <a:avLst/>
              </a:prstGeom>
              <a:blipFill>
                <a:blip r:embed="rId14"/>
                <a:stretch>
                  <a:fillRect l="-943" b="-1746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31861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1" grpId="0"/>
      <p:bldP spid="24" grpId="0" animBg="1"/>
      <p:bldP spid="3" grpId="0" animBg="1"/>
      <p:bldP spid="4" grpId="0"/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5C8F9A-B960-78FE-0FE3-B7A1FF4090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FE309D-FB42-C68A-8899-39F635A4C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68806"/>
            <a:ext cx="8229600" cy="736808"/>
          </a:xfrm>
        </p:spPr>
        <p:txBody>
          <a:bodyPr>
            <a:normAutofit fontScale="90000"/>
          </a:bodyPr>
          <a:lstStyle/>
          <a:p>
            <a:r>
              <a:rPr lang="pt-BR" dirty="0"/>
              <a:t>Introdução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88C2089-F739-6035-EC4D-54F5794FCA53}"/>
              </a:ext>
            </a:extLst>
          </p:cNvPr>
          <p:cNvSpPr txBox="1"/>
          <p:nvPr/>
        </p:nvSpPr>
        <p:spPr>
          <a:xfrm>
            <a:off x="257175" y="609828"/>
            <a:ext cx="1579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rgbClr val="FF0000"/>
                </a:solidFill>
              </a:rPr>
              <a:t>Espaço</a:t>
            </a:r>
            <a:r>
              <a:rPr lang="en-US" b="1" dirty="0">
                <a:solidFill>
                  <a:srgbClr val="FF0000"/>
                </a:solidFill>
              </a:rPr>
              <a:t> de </a:t>
            </a:r>
            <a:r>
              <a:rPr lang="en-US" b="1" dirty="0" err="1">
                <a:solidFill>
                  <a:srgbClr val="FF0000"/>
                </a:solidFill>
              </a:rPr>
              <a:t>fase</a:t>
            </a:r>
            <a:endParaRPr lang="en-US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A7108AD-C83A-E788-A89C-53682041A529}"/>
                  </a:ext>
                </a:extLst>
              </p:cNvPr>
              <p:cNvSpPr txBox="1"/>
              <p:nvPr/>
            </p:nvSpPr>
            <p:spPr>
              <a:xfrm>
                <a:off x="2903109" y="1288107"/>
                <a:ext cx="5622579" cy="50783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Existência e </a:t>
                </a:r>
                <a:r>
                  <a:rPr lang="en-US" b="1" dirty="0" err="1"/>
                  <a:t>unicidade</a:t>
                </a:r>
                <a:r>
                  <a:rPr lang="en-US" b="1" dirty="0"/>
                  <a:t> (</a:t>
                </a:r>
                <a:r>
                  <a:rPr lang="en-US" b="1" dirty="0" err="1"/>
                  <a:t>Poincaré</a:t>
                </a:r>
                <a:r>
                  <a:rPr lang="en-US" b="1" dirty="0"/>
                  <a:t>): </a:t>
                </a:r>
                <a:r>
                  <a:rPr lang="en-US" dirty="0"/>
                  <a:t>as </a:t>
                </a:r>
                <a:r>
                  <a:rPr lang="en-US" dirty="0" err="1"/>
                  <a:t>soluções</a:t>
                </a:r>
                <a:r>
                  <a:rPr lang="en-US" dirty="0"/>
                  <a:t> (</a:t>
                </a:r>
                <a:r>
                  <a:rPr lang="en-US" dirty="0" err="1"/>
                  <a:t>trajetórias</a:t>
                </a:r>
                <a:r>
                  <a:rPr lang="en-US" dirty="0"/>
                  <a:t>) </a:t>
                </a:r>
                <a:r>
                  <a:rPr lang="en-US" dirty="0" err="1"/>
                  <a:t>são</a:t>
                </a:r>
                <a:r>
                  <a:rPr lang="en-US" dirty="0"/>
                  <a:t> “</a:t>
                </a:r>
                <a:r>
                  <a:rPr lang="en-US" dirty="0" err="1"/>
                  <a:t>únicas</a:t>
                </a:r>
                <a:r>
                  <a:rPr lang="en-US" dirty="0"/>
                  <a:t>” (i.e., </a:t>
                </a:r>
                <a:r>
                  <a:rPr lang="en-US" b="1" dirty="0" err="1"/>
                  <a:t>cada</a:t>
                </a:r>
                <a:r>
                  <a:rPr lang="en-US" b="1" dirty="0"/>
                  <a:t> </a:t>
                </a:r>
                <a:r>
                  <a:rPr lang="en-US" b="1" dirty="0" err="1"/>
                  <a:t>ponto</a:t>
                </a:r>
                <a:r>
                  <a:rPr lang="en-US" b="1" dirty="0"/>
                  <a:t> do </a:t>
                </a:r>
                <a:r>
                  <a:rPr lang="en-US" b="1" dirty="0" err="1"/>
                  <a:t>espaço</a:t>
                </a:r>
                <a:r>
                  <a:rPr lang="en-US" b="1" dirty="0"/>
                  <a:t> de </a:t>
                </a:r>
                <a:r>
                  <a:rPr lang="en-US" b="1" dirty="0" err="1"/>
                  <a:t>fase</a:t>
                </a:r>
                <a:r>
                  <a:rPr lang="en-US" b="1" dirty="0"/>
                  <a:t> </a:t>
                </a:r>
                <a:r>
                  <a:rPr lang="en-US" b="1" dirty="0" err="1"/>
                  <a:t>pertence</a:t>
                </a:r>
                <a:r>
                  <a:rPr lang="en-US" b="1" dirty="0"/>
                  <a:t> a </a:t>
                </a:r>
                <a:r>
                  <a:rPr lang="en-US" b="1" dirty="0" err="1"/>
                  <a:t>uma</a:t>
                </a:r>
                <a:r>
                  <a:rPr lang="en-US" b="1" dirty="0"/>
                  <a:t> </a:t>
                </a:r>
                <a:r>
                  <a:rPr lang="en-US" b="1" dirty="0" err="1"/>
                  <a:t>única</a:t>
                </a:r>
                <a:r>
                  <a:rPr lang="en-US" b="1" dirty="0"/>
                  <a:t> </a:t>
                </a:r>
                <a:r>
                  <a:rPr lang="en-US" b="1" dirty="0" err="1"/>
                  <a:t>trajetória</a:t>
                </a:r>
                <a:r>
                  <a:rPr lang="en-US" dirty="0"/>
                  <a:t>) – </a:t>
                </a:r>
                <a:r>
                  <a:rPr lang="en-US" dirty="0" err="1"/>
                  <a:t>requer</a:t>
                </a:r>
                <a:r>
                  <a:rPr lang="en-US" dirty="0"/>
                  <a:t> </a:t>
                </a:r>
                <a:r>
                  <a:rPr lang="en-US" dirty="0" err="1"/>
                  <a:t>continuidade</a:t>
                </a:r>
                <a:r>
                  <a:rPr lang="en-US" dirty="0"/>
                  <a:t> da </a:t>
                </a:r>
                <a:r>
                  <a:rPr lang="en-US" dirty="0" err="1"/>
                  <a:t>derivada</a:t>
                </a:r>
                <a:r>
                  <a:rPr lang="en-US" dirty="0"/>
                  <a:t> (</a:t>
                </a:r>
                <a:r>
                  <a:rPr lang="en-US" dirty="0" err="1"/>
                  <a:t>gradiente</a:t>
                </a:r>
                <a:r>
                  <a:rPr lang="en-US" dirty="0"/>
                  <a:t>) do campo </a:t>
                </a:r>
                <a:r>
                  <a:rPr lang="en-US" dirty="0" err="1"/>
                  <a:t>vetorial</a:t>
                </a:r>
                <a:r>
                  <a:rPr lang="en-US" dirty="0"/>
                  <a:t>.</a:t>
                </a:r>
              </a:p>
              <a:p>
                <a:endParaRPr lang="en-US" dirty="0"/>
              </a:p>
              <a:p>
                <a:r>
                  <a:rPr lang="en-US" b="1" dirty="0" err="1"/>
                  <a:t>Consequência</a:t>
                </a:r>
                <a:r>
                  <a:rPr lang="en-US" dirty="0"/>
                  <a:t>: </a:t>
                </a:r>
                <a:r>
                  <a:rPr lang="en-US" dirty="0" err="1"/>
                  <a:t>trajetórias</a:t>
                </a:r>
                <a:r>
                  <a:rPr lang="en-US" dirty="0"/>
                  <a:t> </a:t>
                </a:r>
                <a:r>
                  <a:rPr lang="en-US" b="1" dirty="0" err="1"/>
                  <a:t>não</a:t>
                </a:r>
                <a:r>
                  <a:rPr lang="en-US" b="1" dirty="0"/>
                  <a:t> se </a:t>
                </a:r>
                <a:r>
                  <a:rPr lang="en-US" b="1" dirty="0" err="1"/>
                  <a:t>cruzam</a:t>
                </a:r>
                <a:r>
                  <a:rPr lang="en-US" b="1" dirty="0"/>
                  <a:t> </a:t>
                </a:r>
                <a:r>
                  <a:rPr lang="en-US" dirty="0"/>
                  <a:t>no </a:t>
                </a:r>
                <a:r>
                  <a:rPr lang="en-US" dirty="0" err="1"/>
                  <a:t>espaço</a:t>
                </a:r>
                <a:r>
                  <a:rPr lang="en-US" dirty="0"/>
                  <a:t> de </a:t>
                </a:r>
                <a:r>
                  <a:rPr lang="en-US" dirty="0" err="1"/>
                  <a:t>fase</a:t>
                </a:r>
                <a:r>
                  <a:rPr lang="en-US" dirty="0"/>
                  <a:t>! </a:t>
                </a:r>
                <a:r>
                  <a:rPr lang="en-US" dirty="0" err="1"/>
                  <a:t>Nunca</a:t>
                </a:r>
                <a:r>
                  <a:rPr lang="en-US" dirty="0"/>
                  <a:t>!</a:t>
                </a:r>
              </a:p>
              <a:p>
                <a:endParaRPr lang="en-US" dirty="0"/>
              </a:p>
              <a:p>
                <a:r>
                  <a:rPr lang="en-US" dirty="0"/>
                  <a:t>Se </a:t>
                </a:r>
                <a:r>
                  <a:rPr lang="en-US" dirty="0" err="1"/>
                  <a:t>trajetórias</a:t>
                </a:r>
                <a:r>
                  <a:rPr lang="en-US" dirty="0"/>
                  <a:t> se </a:t>
                </a:r>
                <a:r>
                  <a:rPr lang="en-US" dirty="0" err="1"/>
                  <a:t>cruzassem</a:t>
                </a:r>
                <a:r>
                  <a:rPr lang="en-US" dirty="0"/>
                  <a:t>, </a:t>
                </a:r>
                <a:r>
                  <a:rPr lang="en-US" dirty="0" err="1"/>
                  <a:t>existiria</a:t>
                </a:r>
                <a:r>
                  <a:rPr lang="en-US" dirty="0"/>
                  <a:t> </a:t>
                </a:r>
                <a:r>
                  <a:rPr lang="en-US" dirty="0" err="1"/>
                  <a:t>pelo</a:t>
                </a:r>
                <a:r>
                  <a:rPr lang="en-US" dirty="0"/>
                  <a:t> </a:t>
                </a:r>
                <a:r>
                  <a:rPr lang="en-US" dirty="0" err="1"/>
                  <a:t>menos</a:t>
                </a:r>
                <a:r>
                  <a:rPr lang="en-US" dirty="0"/>
                  <a:t> 1 </a:t>
                </a:r>
                <a:r>
                  <a:rPr lang="en-US" dirty="0" err="1"/>
                  <a:t>ponto</a:t>
                </a:r>
                <a:r>
                  <a:rPr lang="en-US" dirty="0"/>
                  <a:t> </a:t>
                </a:r>
                <a:r>
                  <a:rPr lang="en-US" dirty="0" err="1"/>
                  <a:t>em</a:t>
                </a:r>
                <a:r>
                  <a:rPr lang="en-US" dirty="0"/>
                  <a:t> duas </a:t>
                </a:r>
                <a:r>
                  <a:rPr lang="en-US" dirty="0" err="1"/>
                  <a:t>trajetórias</a:t>
                </a:r>
                <a:r>
                  <a:rPr lang="en-US" dirty="0"/>
                  <a:t>, e o </a:t>
                </a:r>
                <a:r>
                  <a:rPr lang="en-US" dirty="0" err="1"/>
                  <a:t>sistema</a:t>
                </a:r>
                <a:r>
                  <a:rPr lang="en-US" dirty="0"/>
                  <a:t> seria “</a:t>
                </a:r>
                <a:r>
                  <a:rPr lang="en-US" dirty="0" err="1"/>
                  <a:t>indeterminado</a:t>
                </a:r>
                <a:r>
                  <a:rPr lang="en-US" dirty="0"/>
                  <a:t>”.</a:t>
                </a:r>
              </a:p>
              <a:p>
                <a:endParaRPr lang="en-US" dirty="0"/>
              </a:p>
              <a:p>
                <a:r>
                  <a:rPr lang="en-US" dirty="0"/>
                  <a:t>Por </a:t>
                </a:r>
                <a:r>
                  <a:rPr lang="en-US" dirty="0" err="1"/>
                  <a:t>isso</a:t>
                </a:r>
                <a:r>
                  <a:rPr lang="en-US" dirty="0"/>
                  <a:t>, esses </a:t>
                </a:r>
                <a:r>
                  <a:rPr lang="en-US" dirty="0" err="1"/>
                  <a:t>sistemas</a:t>
                </a:r>
                <a:r>
                  <a:rPr lang="en-US" dirty="0"/>
                  <a:t> </a:t>
                </a:r>
                <a:r>
                  <a:rPr lang="en-US" dirty="0" err="1"/>
                  <a:t>são</a:t>
                </a:r>
                <a:r>
                  <a:rPr lang="en-US" dirty="0"/>
                  <a:t> DETERMINISTAS! </a:t>
                </a:r>
                <a:r>
                  <a:rPr lang="en-US" dirty="0" err="1"/>
                  <a:t>Tudo</a:t>
                </a:r>
                <a:r>
                  <a:rPr lang="en-US" dirty="0"/>
                  <a:t> </a:t>
                </a:r>
                <a:r>
                  <a:rPr lang="en-US" dirty="0" err="1"/>
                  <a:t>sobre</a:t>
                </a:r>
                <a:r>
                  <a:rPr lang="en-US" dirty="0"/>
                  <a:t> o </a:t>
                </a:r>
                <a:r>
                  <a:rPr lang="en-US" dirty="0" err="1"/>
                  <a:t>sistema</a:t>
                </a:r>
                <a:r>
                  <a:rPr lang="en-US" dirty="0"/>
                  <a:t> </a:t>
                </a:r>
                <a:r>
                  <a:rPr lang="en-US" dirty="0" err="1"/>
                  <a:t>está</a:t>
                </a:r>
                <a:r>
                  <a:rPr lang="en-US" dirty="0"/>
                  <a:t> </a:t>
                </a:r>
                <a:r>
                  <a:rPr lang="en-US" dirty="0" err="1"/>
                  <a:t>contido</a:t>
                </a:r>
                <a:r>
                  <a:rPr lang="en-US" dirty="0"/>
                  <a:t> no campo </a:t>
                </a:r>
                <a:r>
                  <a:rPr lang="en-US" dirty="0" err="1"/>
                  <a:t>vetorial</a:t>
                </a:r>
                <a:r>
                  <a:rPr lang="en-US" dirty="0"/>
                  <a:t>!</a:t>
                </a:r>
              </a:p>
              <a:p>
                <a:endParaRPr lang="en-US" dirty="0"/>
              </a:p>
              <a:p>
                <a:r>
                  <a:rPr lang="en-US" dirty="0" err="1"/>
                  <a:t>Conhecendo</a:t>
                </a:r>
                <a:r>
                  <a:rPr lang="en-US" dirty="0"/>
                  <a:t>-se 1 </a:t>
                </a:r>
                <a:r>
                  <a:rPr lang="en-US" dirty="0" err="1"/>
                  <a:t>ponto</a:t>
                </a:r>
                <a:r>
                  <a:rPr lang="en-US" dirty="0"/>
                  <a:t> da </a:t>
                </a:r>
                <a:r>
                  <a:rPr lang="en-US" dirty="0" err="1"/>
                  <a:t>trajetória</a:t>
                </a:r>
                <a:r>
                  <a:rPr lang="en-US" dirty="0"/>
                  <a:t>, </a:t>
                </a:r>
                <a:r>
                  <a:rPr lang="en-US" dirty="0" err="1"/>
                  <a:t>conhece</a:t>
                </a:r>
                <a:r>
                  <a:rPr lang="en-US" dirty="0"/>
                  <a:t>-se </a:t>
                </a:r>
                <a:r>
                  <a:rPr lang="en-US" dirty="0" err="1"/>
                  <a:t>toda</a:t>
                </a:r>
                <a:r>
                  <a:rPr lang="en-US" dirty="0"/>
                  <a:t> a “</a:t>
                </a:r>
                <a:r>
                  <a:rPr lang="en-US" dirty="0" err="1"/>
                  <a:t>história</a:t>
                </a:r>
                <a:r>
                  <a:rPr lang="en-US" dirty="0"/>
                  <a:t>” </a:t>
                </a:r>
                <a:r>
                  <a:rPr lang="en-US" dirty="0" err="1"/>
                  <a:t>daquela</a:t>
                </a:r>
                <a:r>
                  <a:rPr lang="en-US" dirty="0"/>
                  <a:t> </a:t>
                </a:r>
                <a:r>
                  <a:rPr lang="en-US" dirty="0" err="1"/>
                  <a:t>trajetória</a:t>
                </a:r>
                <a:r>
                  <a:rPr lang="en-US" dirty="0"/>
                  <a:t>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→±∞</m:t>
                    </m:r>
                  </m:oMath>
                </a14:m>
                <a:r>
                  <a:rPr lang="en-US" dirty="0"/>
                  <a:t>) </a:t>
                </a:r>
                <a:br>
                  <a:rPr lang="en-US" dirty="0"/>
                </a:br>
                <a:endParaRPr lang="en-US" dirty="0"/>
              </a:p>
              <a:p>
                <a:r>
                  <a:rPr lang="en-US" dirty="0"/>
                  <a:t>“</a:t>
                </a:r>
                <a:r>
                  <a:rPr lang="en-US" dirty="0" err="1"/>
                  <a:t>Demônio</a:t>
                </a:r>
                <a:r>
                  <a:rPr lang="en-US" dirty="0"/>
                  <a:t> de Laplace” – </a:t>
                </a:r>
                <a:r>
                  <a:rPr lang="en-US" dirty="0" err="1"/>
                  <a:t>Determinismo</a:t>
                </a:r>
                <a:r>
                  <a:rPr lang="en-US" dirty="0"/>
                  <a:t> vs. </a:t>
                </a:r>
                <a:r>
                  <a:rPr lang="en-US" dirty="0" err="1"/>
                  <a:t>previsibilidade</a:t>
                </a:r>
                <a:r>
                  <a:rPr lang="en-US" dirty="0"/>
                  <a:t>!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A7108AD-C83A-E788-A89C-53682041A5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3109" y="1288107"/>
                <a:ext cx="5622579" cy="5078313"/>
              </a:xfrm>
              <a:prstGeom prst="rect">
                <a:avLst/>
              </a:prstGeom>
              <a:blipFill>
                <a:blip r:embed="rId2"/>
                <a:stretch>
                  <a:fillRect l="-867" t="-600" r="-1300" b="-96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Group 25">
            <a:extLst>
              <a:ext uri="{FF2B5EF4-FFF2-40B4-BE49-F238E27FC236}">
                <a16:creationId xmlns:a16="http://schemas.microsoft.com/office/drawing/2014/main" id="{3E2CD188-7357-A578-64BC-45287D6BA962}"/>
              </a:ext>
            </a:extLst>
          </p:cNvPr>
          <p:cNvGrpSpPr/>
          <p:nvPr/>
        </p:nvGrpSpPr>
        <p:grpSpPr>
          <a:xfrm rot="16200000">
            <a:off x="1134491" y="3292601"/>
            <a:ext cx="627640" cy="1069323"/>
            <a:chOff x="7141513" y="621883"/>
            <a:chExt cx="627640" cy="1069323"/>
          </a:xfrm>
        </p:grpSpPr>
        <p:sp>
          <p:nvSpPr>
            <p:cNvPr id="24" name="Arrow: Right 23">
              <a:extLst>
                <a:ext uri="{FF2B5EF4-FFF2-40B4-BE49-F238E27FC236}">
                  <a16:creationId xmlns:a16="http://schemas.microsoft.com/office/drawing/2014/main" id="{A9058369-B1E3-A974-F578-09A843C2489F}"/>
                </a:ext>
              </a:extLst>
            </p:cNvPr>
            <p:cNvSpPr/>
            <p:nvPr/>
          </p:nvSpPr>
          <p:spPr>
            <a:xfrm>
              <a:off x="7178603" y="1424278"/>
              <a:ext cx="590550" cy="266928"/>
            </a:xfrm>
            <a:prstGeom prst="rightArrow">
              <a:avLst>
                <a:gd name="adj1" fmla="val 50000"/>
                <a:gd name="adj2" fmla="val 107094"/>
              </a:avLst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5" name="Arrow: Right 24">
              <a:extLst>
                <a:ext uri="{FF2B5EF4-FFF2-40B4-BE49-F238E27FC236}">
                  <a16:creationId xmlns:a16="http://schemas.microsoft.com/office/drawing/2014/main" id="{68F1E7C3-CDE6-432C-47A9-8BDA1312573A}"/>
                </a:ext>
              </a:extLst>
            </p:cNvPr>
            <p:cNvSpPr/>
            <p:nvPr/>
          </p:nvSpPr>
          <p:spPr>
            <a:xfrm rot="10800000">
              <a:off x="7141513" y="621883"/>
              <a:ext cx="590550" cy="266928"/>
            </a:xfrm>
            <a:prstGeom prst="rightArrow">
              <a:avLst>
                <a:gd name="adj1" fmla="val 50000"/>
                <a:gd name="adj2" fmla="val 107094"/>
              </a:avLst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8D0E99D0-3268-E270-B093-504884B022D9}"/>
              </a:ext>
            </a:extLst>
          </p:cNvPr>
          <p:cNvGrpSpPr/>
          <p:nvPr/>
        </p:nvGrpSpPr>
        <p:grpSpPr>
          <a:xfrm>
            <a:off x="342900" y="1066800"/>
            <a:ext cx="2179151" cy="2412242"/>
            <a:chOff x="342900" y="1066800"/>
            <a:chExt cx="2179151" cy="241224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593E71E-E2ED-254F-DA3E-C2BCA1B49D2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8312" y="1676114"/>
              <a:ext cx="1719325" cy="1664959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58802D61-EE26-ECE6-F751-9657303FA671}"/>
                    </a:ext>
                  </a:extLst>
                </p:cNvPr>
                <p:cNvSpPr txBox="1"/>
                <p:nvPr/>
              </p:nvSpPr>
              <p:spPr>
                <a:xfrm>
                  <a:off x="342900" y="1066800"/>
                  <a:ext cx="208597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:r>
                    <a:rPr lang="en-US" sz="1400" dirty="0" err="1"/>
                    <a:t>Trajetórias</a:t>
                  </a:r>
                  <a:r>
                    <a:rPr lang="en-US" sz="1400" dirty="0"/>
                    <a:t> (</a:t>
                  </a:r>
                  <a:r>
                    <a:rPr lang="en-US" sz="1400" dirty="0" err="1"/>
                    <a:t>órbitas</a:t>
                  </a:r>
                  <a:r>
                    <a:rPr lang="en-US" sz="1400" dirty="0"/>
                    <a:t>) </a:t>
                  </a:r>
                  <a:br>
                    <a:rPr lang="en-US" sz="1400" dirty="0"/>
                  </a:b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1400" b="0" i="1" dirty="0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1400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400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i="1" dirty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400" i="1" dirty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1400" b="0" i="1" dirty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400" i="1" dirty="0">
                                <a:latin typeface="Cambria Math" panose="02040503050406030204" pitchFamily="18" charset="0"/>
                              </a:rPr>
                              <m:t>…</m:t>
                            </m:r>
                            <m:r>
                              <a:rPr lang="en-US" sz="1400" b="0" i="1" dirty="0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sSub>
                              <m:sSubPr>
                                <m:ctrlPr>
                                  <a:rPr lang="en-US" sz="1400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i="1" dirty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400" i="1" dirty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pt-BR" sz="140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58802D61-EE26-ECE6-F751-9657303FA67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2900" y="1066800"/>
                  <a:ext cx="2085975" cy="523220"/>
                </a:xfrm>
                <a:prstGeom prst="rect">
                  <a:avLst/>
                </a:prstGeom>
                <a:blipFill>
                  <a:blip r:embed="rId4"/>
                  <a:stretch>
                    <a:fillRect l="-877" t="-2326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C156A85E-BB8A-1EC6-FC3F-F37FEAF9E6A8}"/>
                    </a:ext>
                  </a:extLst>
                </p:cNvPr>
                <p:cNvSpPr txBox="1"/>
                <p:nvPr/>
              </p:nvSpPr>
              <p:spPr>
                <a:xfrm>
                  <a:off x="2167732" y="3109710"/>
                  <a:ext cx="354319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C156A85E-BB8A-1EC6-FC3F-F37FEAF9E6A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67732" y="3109710"/>
                  <a:ext cx="354319" cy="369332"/>
                </a:xfrm>
                <a:prstGeom prst="rect">
                  <a:avLst/>
                </a:prstGeom>
                <a:blipFill>
                  <a:blip r:embed="rId5"/>
                  <a:stretch>
                    <a:fillRect r="-5172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60EB6374-D628-D92D-CB25-1E75DBE48BE3}"/>
                    </a:ext>
                  </a:extLst>
                </p:cNvPr>
                <p:cNvSpPr txBox="1"/>
                <p:nvPr/>
              </p:nvSpPr>
              <p:spPr>
                <a:xfrm>
                  <a:off x="405323" y="1513798"/>
                  <a:ext cx="354319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60EB6374-D628-D92D-CB25-1E75DBE48BE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5323" y="1513798"/>
                  <a:ext cx="354319" cy="369332"/>
                </a:xfrm>
                <a:prstGeom prst="rect">
                  <a:avLst/>
                </a:prstGeom>
                <a:blipFill>
                  <a:blip r:embed="rId6"/>
                  <a:stretch>
                    <a:fillRect r="-5085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8591C6F2-8EA0-E823-4378-5555860145BB}"/>
              </a:ext>
            </a:extLst>
          </p:cNvPr>
          <p:cNvGrpSpPr/>
          <p:nvPr/>
        </p:nvGrpSpPr>
        <p:grpSpPr>
          <a:xfrm>
            <a:off x="373846" y="4221850"/>
            <a:ext cx="2117452" cy="2318742"/>
            <a:chOff x="373846" y="4221850"/>
            <a:chExt cx="2117452" cy="2318742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F8A7D7C-65D4-DCC2-E426-B1B65D63958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06852" y="4790788"/>
              <a:ext cx="1706563" cy="163830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B503945F-6360-637E-F3E7-02B5D7F6A360}"/>
                    </a:ext>
                  </a:extLst>
                </p:cNvPr>
                <p:cNvSpPr txBox="1"/>
                <p:nvPr/>
              </p:nvSpPr>
              <p:spPr>
                <a:xfrm>
                  <a:off x="405323" y="4221850"/>
                  <a:ext cx="2085975" cy="56893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:r>
                    <a:rPr lang="en-US" sz="1400" dirty="0"/>
                    <a:t>“</a:t>
                  </a:r>
                  <a:r>
                    <a:rPr lang="en-US" sz="1400" dirty="0" err="1"/>
                    <a:t>Velocidades</a:t>
                  </a:r>
                  <a:r>
                    <a:rPr lang="en-US" sz="1400" dirty="0"/>
                    <a:t>”</a:t>
                  </a:r>
                  <a:br>
                    <a:rPr lang="en-US" sz="1400" dirty="0"/>
                  </a:b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̇"/>
                            <m:ctrlPr>
                              <a:rPr lang="en-US" sz="140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acc>
                              <m:accPr>
                                <m:chr m:val="⃗"/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acc>
                        <m:r>
                          <a:rPr lang="en-US" sz="1400" b="0" i="1" dirty="0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1400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400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̇"/>
                                    <m:ctrlPr>
                                      <a:rPr lang="en-US" sz="14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400" i="1" dirty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1400" i="1" dirty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1400" b="0" i="1" dirty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400" i="1" dirty="0">
                                <a:latin typeface="Cambria Math" panose="02040503050406030204" pitchFamily="18" charset="0"/>
                              </a:rPr>
                              <m:t>…</m:t>
                            </m:r>
                            <m:r>
                              <a:rPr lang="en-US" sz="1400" b="0" i="1" dirty="0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sSub>
                              <m:sSubPr>
                                <m:ctrlPr>
                                  <a:rPr lang="en-US" sz="1400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̇"/>
                                    <m:ctrlPr>
                                      <a:rPr lang="en-US" sz="14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400" i="1" dirty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1400" i="1" dirty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a:rPr lang="en-US" sz="1400" b="0" i="1" dirty="0" smtClean="0">
                            <a:latin typeface="Cambria Math" panose="02040503050406030204" pitchFamily="18" charset="0"/>
                          </a:rPr>
                          <m:t>=</m:t>
                        </m:r>
                        <m:acc>
                          <m:accPr>
                            <m:chr m:val="⃗"/>
                            <m:ctrlPr>
                              <a:rPr lang="en-US" sz="1400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400" b="0" i="1" dirty="0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</m:acc>
                        <m:d>
                          <m:dPr>
                            <m:ctrlPr>
                              <a:rPr lang="en-US" sz="1400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oMath>
                    </m:oMathPara>
                  </a14:m>
                  <a:endParaRPr lang="pt-BR" sz="1400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B503945F-6360-637E-F3E7-02B5D7F6A36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5323" y="4221850"/>
                  <a:ext cx="2085975" cy="568938"/>
                </a:xfrm>
                <a:prstGeom prst="rect">
                  <a:avLst/>
                </a:prstGeom>
                <a:blipFill>
                  <a:blip r:embed="rId8"/>
                  <a:stretch>
                    <a:fillRect l="-875" t="-2151" r="-1166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234644DE-1E97-1B4A-D31A-A70455F50A6D}"/>
                    </a:ext>
                  </a:extLst>
                </p:cNvPr>
                <p:cNvSpPr txBox="1"/>
                <p:nvPr/>
              </p:nvSpPr>
              <p:spPr>
                <a:xfrm>
                  <a:off x="2088630" y="6171260"/>
                  <a:ext cx="354319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234644DE-1E97-1B4A-D31A-A70455F50A6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88630" y="6171260"/>
                  <a:ext cx="354319" cy="369332"/>
                </a:xfrm>
                <a:prstGeom prst="rect">
                  <a:avLst/>
                </a:prstGeom>
                <a:blipFill>
                  <a:blip r:embed="rId9"/>
                  <a:stretch>
                    <a:fillRect r="-5172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6297976B-B44A-8A16-1628-6D5879916B17}"/>
                    </a:ext>
                  </a:extLst>
                </p:cNvPr>
                <p:cNvSpPr txBox="1"/>
                <p:nvPr/>
              </p:nvSpPr>
              <p:spPr>
                <a:xfrm>
                  <a:off x="373846" y="4642023"/>
                  <a:ext cx="354319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6297976B-B44A-8A16-1628-6D5879916B1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46" y="4642023"/>
                  <a:ext cx="354319" cy="369332"/>
                </a:xfrm>
                <a:prstGeom prst="rect">
                  <a:avLst/>
                </a:prstGeom>
                <a:blipFill>
                  <a:blip r:embed="rId10"/>
                  <a:stretch>
                    <a:fillRect r="-6897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2856940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E53661-B3F7-78FF-54B5-FC08B062F5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90D55-D5E4-6EBD-EF66-CC0C7749C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81103"/>
          </a:xfrm>
        </p:spPr>
        <p:txBody>
          <a:bodyPr>
            <a:normAutofit fontScale="90000"/>
          </a:bodyPr>
          <a:lstStyle/>
          <a:p>
            <a:r>
              <a:rPr lang="pt-BR" dirty="0"/>
              <a:t>Introdução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9909FA-47F3-AE4E-6FBD-217C9E51CE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</a:t>
            </a:fld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06E04FF-60B1-088D-0AAD-63457A47A576}"/>
              </a:ext>
            </a:extLst>
          </p:cNvPr>
          <p:cNvGrpSpPr/>
          <p:nvPr/>
        </p:nvGrpSpPr>
        <p:grpSpPr>
          <a:xfrm>
            <a:off x="323433" y="833298"/>
            <a:ext cx="2720975" cy="3880823"/>
            <a:chOff x="323433" y="833298"/>
            <a:chExt cx="2720975" cy="3880823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4D7FC405-8943-4868-6946-E679E24B82DC}"/>
                </a:ext>
              </a:extLst>
            </p:cNvPr>
            <p:cNvGrpSpPr/>
            <p:nvPr/>
          </p:nvGrpSpPr>
          <p:grpSpPr>
            <a:xfrm>
              <a:off x="323433" y="833298"/>
              <a:ext cx="2720975" cy="3880823"/>
              <a:chOff x="323433" y="833298"/>
              <a:chExt cx="2720975" cy="3880823"/>
            </a:xfrm>
          </p:grpSpPr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1614B31-999C-03FE-1A8A-4F57447FA2CC}"/>
                  </a:ext>
                </a:extLst>
              </p:cNvPr>
              <p:cNvSpPr txBox="1"/>
              <p:nvPr/>
            </p:nvSpPr>
            <p:spPr>
              <a:xfrm>
                <a:off x="323433" y="833298"/>
                <a:ext cx="2720975" cy="2862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dirty="0"/>
                  <a:t>Aplica-se a </a:t>
                </a:r>
                <a:r>
                  <a:rPr lang="pt-BR" dirty="0" err="1"/>
                  <a:t>EDOs</a:t>
                </a:r>
                <a:r>
                  <a:rPr lang="pt-BR" dirty="0"/>
                  <a:t> de </a:t>
                </a:r>
                <a:r>
                  <a:rPr lang="pt-BR" i="1" dirty="0"/>
                  <a:t>qualquer ordem</a:t>
                </a:r>
              </a:p>
              <a:p>
                <a:endParaRPr lang="pt-BR" i="1" dirty="0"/>
              </a:p>
              <a:p>
                <a:r>
                  <a:rPr lang="pt-BR" dirty="0"/>
                  <a:t>EDO de ordem N</a:t>
                </a:r>
              </a:p>
              <a:p>
                <a:endParaRPr lang="pt-BR" dirty="0"/>
              </a:p>
              <a:p>
                <a:endParaRPr lang="pt-BR" dirty="0"/>
              </a:p>
              <a:p>
                <a:endParaRPr lang="pt-BR" dirty="0"/>
              </a:p>
              <a:p>
                <a:r>
                  <a:rPr lang="pt-BR" dirty="0"/>
                  <a:t>Pode ser convertida em N </a:t>
                </a:r>
                <a:r>
                  <a:rPr lang="pt-BR" dirty="0" err="1"/>
                  <a:t>EDOs</a:t>
                </a:r>
                <a:r>
                  <a:rPr lang="pt-BR" dirty="0"/>
                  <a:t> acopladas de 1ª ordem</a:t>
                </a:r>
              </a:p>
            </p:txBody>
          </p:sp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5466D073-2143-C314-3AB9-EBF57CD4CEA6}"/>
                  </a:ext>
                </a:extLst>
              </p:cNvPr>
              <p:cNvGrpSpPr/>
              <p:nvPr/>
            </p:nvGrpSpPr>
            <p:grpSpPr>
              <a:xfrm>
                <a:off x="565168" y="3704147"/>
                <a:ext cx="1555316" cy="1009974"/>
                <a:chOff x="843227" y="3224214"/>
                <a:chExt cx="1555316" cy="1009974"/>
              </a:xfrm>
            </p:grpSpPr>
            <p:pic>
              <p:nvPicPr>
                <p:cNvPr id="8" name="Picture 7">
                  <a:extLst>
                    <a:ext uri="{FF2B5EF4-FFF2-40B4-BE49-F238E27FC236}">
                      <a16:creationId xmlns:a16="http://schemas.microsoft.com/office/drawing/2014/main" id="{5D2F1DE6-664D-5836-A6C5-72E0C4AAC61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005153" y="3224214"/>
                  <a:ext cx="1393390" cy="1009974"/>
                </a:xfrm>
                <a:prstGeom prst="rect">
                  <a:avLst/>
                </a:prstGeom>
              </p:spPr>
            </p:pic>
            <p:sp>
              <p:nvSpPr>
                <p:cNvPr id="13" name="Left Brace 12">
                  <a:extLst>
                    <a:ext uri="{FF2B5EF4-FFF2-40B4-BE49-F238E27FC236}">
                      <a16:creationId xmlns:a16="http://schemas.microsoft.com/office/drawing/2014/main" id="{A904CF8E-58BC-041A-5B6F-851B38117BEC}"/>
                    </a:ext>
                  </a:extLst>
                </p:cNvPr>
                <p:cNvSpPr/>
                <p:nvPr/>
              </p:nvSpPr>
              <p:spPr>
                <a:xfrm>
                  <a:off x="843227" y="3233739"/>
                  <a:ext cx="247650" cy="884345"/>
                </a:xfrm>
                <a:prstGeom prst="leftBrace">
                  <a:avLst>
                    <a:gd name="adj1" fmla="val 57584"/>
                    <a:gd name="adj2" fmla="val 50000"/>
                  </a:avLst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</p:grp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88E54D0-08A7-A3C0-D256-420153B6708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2424" y="2147514"/>
              <a:ext cx="1708060" cy="557834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011EEC2-F5F4-934F-873A-78D1C514E80B}"/>
              </a:ext>
            </a:extLst>
          </p:cNvPr>
          <p:cNvGrpSpPr/>
          <p:nvPr/>
        </p:nvGrpSpPr>
        <p:grpSpPr>
          <a:xfrm>
            <a:off x="3078246" y="1912188"/>
            <a:ext cx="2650558" cy="901257"/>
            <a:chOff x="4616586" y="4192479"/>
            <a:chExt cx="2650558" cy="901257"/>
          </a:xfrm>
        </p:grpSpPr>
        <p:sp>
          <p:nvSpPr>
            <p:cNvPr id="31" name="Left Brace 30">
              <a:extLst>
                <a:ext uri="{FF2B5EF4-FFF2-40B4-BE49-F238E27FC236}">
                  <a16:creationId xmlns:a16="http://schemas.microsoft.com/office/drawing/2014/main" id="{08134EF2-54CA-767B-6BB2-FEBDC1967A77}"/>
                </a:ext>
              </a:extLst>
            </p:cNvPr>
            <p:cNvSpPr/>
            <p:nvPr/>
          </p:nvSpPr>
          <p:spPr>
            <a:xfrm>
              <a:off x="4616586" y="4228571"/>
              <a:ext cx="212210" cy="865165"/>
            </a:xfrm>
            <a:prstGeom prst="leftBrace">
              <a:avLst>
                <a:gd name="adj1" fmla="val 57584"/>
                <a:gd name="adj2" fmla="val 50000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03ECD742-2AF7-1288-65F4-43C9D67D09D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22808" y="4192479"/>
              <a:ext cx="2444336" cy="872682"/>
            </a:xfrm>
            <a:prstGeom prst="rect">
              <a:avLst/>
            </a:prstGeom>
          </p:spPr>
        </p:pic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7ACF1D02-380F-C182-3C09-B34027749585}"/>
              </a:ext>
            </a:extLst>
          </p:cNvPr>
          <p:cNvSpPr txBox="1"/>
          <p:nvPr/>
        </p:nvSpPr>
        <p:spPr>
          <a:xfrm>
            <a:off x="3376422" y="3366085"/>
            <a:ext cx="477244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/>
              <a:t>OBS:</a:t>
            </a:r>
            <a:r>
              <a:rPr lang="pt-BR" sz="2000" dirty="0"/>
              <a:t> </a:t>
            </a:r>
          </a:p>
          <a:p>
            <a:endParaRPr lang="pt-BR" sz="2000" dirty="0"/>
          </a:p>
          <a:p>
            <a:r>
              <a:rPr lang="pt-BR" sz="2000" dirty="0"/>
              <a:t>1. A </a:t>
            </a:r>
            <a:r>
              <a:rPr lang="pt-BR" sz="2000" i="1" dirty="0"/>
              <a:t>variável livre </a:t>
            </a:r>
            <a:r>
              <a:rPr lang="pt-BR" sz="2000" dirty="0"/>
              <a:t>não precisa ser “</a:t>
            </a:r>
            <a:r>
              <a:rPr lang="pt-BR" sz="2000" b="1" dirty="0"/>
              <a:t>tempo</a:t>
            </a:r>
            <a:r>
              <a:rPr lang="pt-BR" sz="2000" dirty="0"/>
              <a:t>”, basta que seja um sistema de </a:t>
            </a:r>
            <a:r>
              <a:rPr lang="pt-BR" sz="2000" dirty="0" err="1"/>
              <a:t>EDOs</a:t>
            </a:r>
            <a:endParaRPr lang="pt-BR" sz="2000" dirty="0"/>
          </a:p>
          <a:p>
            <a:endParaRPr lang="pt-BR" sz="2000" dirty="0"/>
          </a:p>
          <a:p>
            <a:r>
              <a:rPr lang="pt-BR" sz="2000" dirty="0"/>
              <a:t>2. As </a:t>
            </a:r>
            <a:r>
              <a:rPr lang="pt-BR" sz="2000" dirty="0" err="1"/>
              <a:t>eqs</a:t>
            </a:r>
            <a:r>
              <a:rPr lang="pt-BR" sz="2000" dirty="0"/>
              <a:t>. </a:t>
            </a:r>
            <a:r>
              <a:rPr lang="en-US" sz="2000" dirty="0" err="1"/>
              <a:t>não</a:t>
            </a:r>
            <a:r>
              <a:rPr lang="en-US" sz="2000" dirty="0"/>
              <a:t> </a:t>
            </a:r>
            <a:r>
              <a:rPr lang="en-US" sz="2000" dirty="0" err="1"/>
              <a:t>precisam</a:t>
            </a:r>
            <a:r>
              <a:rPr lang="en-US" sz="2000" dirty="0"/>
              <a:t> ser “</a:t>
            </a:r>
            <a:r>
              <a:rPr lang="en-US" sz="2000" dirty="0" err="1"/>
              <a:t>separáveis</a:t>
            </a:r>
            <a:r>
              <a:rPr lang="en-US" sz="2000" dirty="0"/>
              <a:t>”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8EDA373-233B-B662-2E61-F67165088B6A}"/>
              </a:ext>
            </a:extLst>
          </p:cNvPr>
          <p:cNvGrpSpPr/>
          <p:nvPr/>
        </p:nvGrpSpPr>
        <p:grpSpPr>
          <a:xfrm>
            <a:off x="6099594" y="1068608"/>
            <a:ext cx="2457450" cy="1249001"/>
            <a:chOff x="6099594" y="1068608"/>
            <a:chExt cx="2457450" cy="124900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676C49E1-747A-AEEA-CB61-715A4ADF39A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99594" y="1068608"/>
              <a:ext cx="2457450" cy="314914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E3A816F-2776-4021-B63E-80EFD676B23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693302" y="1483162"/>
              <a:ext cx="702432" cy="271394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BAD874C9-09B4-D29D-1DB0-38618AB5533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658413" y="1745091"/>
              <a:ext cx="729039" cy="282037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BE897CB2-4E7C-B586-3F49-B9753266AC6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682188" y="2014286"/>
              <a:ext cx="665182" cy="303323"/>
            </a:xfrm>
            <a:prstGeom prst="rect">
              <a:avLst/>
            </a:prstGeom>
          </p:spPr>
        </p:pic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91B748B0-E53A-1C4F-AA66-76E9555C6CF4}"/>
              </a:ext>
            </a:extLst>
          </p:cNvPr>
          <p:cNvSpPr txBox="1"/>
          <p:nvPr/>
        </p:nvSpPr>
        <p:spPr>
          <a:xfrm>
            <a:off x="2886927" y="911078"/>
            <a:ext cx="28757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Aplica-se também a sistemas “não-autônomos” (i.e. que têm o “tempo” explícito)</a:t>
            </a:r>
          </a:p>
        </p:txBody>
      </p:sp>
    </p:spTree>
    <p:extLst>
      <p:ext uri="{BB962C8B-B14F-4D97-AF65-F5344CB8AC3E}">
        <p14:creationId xmlns:p14="http://schemas.microsoft.com/office/powerpoint/2010/main" val="3267640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335741-1E17-B1CD-FB70-A1F738EB14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A0FD31-12CE-8D47-8980-E96C0F8E3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58812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Introdução</a:t>
            </a:r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8176AF-4854-7402-AE4C-7E38453C8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4B522FC-9216-DBF5-B964-23A718CEA96F}"/>
              </a:ext>
            </a:extLst>
          </p:cNvPr>
          <p:cNvGrpSpPr/>
          <p:nvPr/>
        </p:nvGrpSpPr>
        <p:grpSpPr>
          <a:xfrm>
            <a:off x="327039" y="1346068"/>
            <a:ext cx="2365183" cy="1851966"/>
            <a:chOff x="493477" y="1331698"/>
            <a:chExt cx="2365183" cy="1851966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AB681EA-BDD9-2A55-EE5A-004CF5CBD9DD}"/>
                </a:ext>
              </a:extLst>
            </p:cNvPr>
            <p:cNvSpPr txBox="1"/>
            <p:nvPr/>
          </p:nvSpPr>
          <p:spPr>
            <a:xfrm>
              <a:off x="839533" y="1331698"/>
              <a:ext cx="171779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Série temporal</a:t>
              </a:r>
            </a:p>
          </p:txBody>
        </p: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47007D83-11ED-7DD1-45BA-E569672C203D}"/>
                </a:ext>
              </a:extLst>
            </p:cNvPr>
            <p:cNvGrpSpPr/>
            <p:nvPr/>
          </p:nvGrpSpPr>
          <p:grpSpPr>
            <a:xfrm>
              <a:off x="493477" y="1693283"/>
              <a:ext cx="2365183" cy="1490381"/>
              <a:chOff x="513412" y="1748119"/>
              <a:chExt cx="2365183" cy="1490381"/>
            </a:xfrm>
          </p:grpSpPr>
          <p:pic>
            <p:nvPicPr>
              <p:cNvPr id="34" name="Picture 33">
                <a:extLst>
                  <a:ext uri="{FF2B5EF4-FFF2-40B4-BE49-F238E27FC236}">
                    <a16:creationId xmlns:a16="http://schemas.microsoft.com/office/drawing/2014/main" id="{8B9A9C2F-AC8F-F3D7-9BB2-FA8A295980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45644" y="1816533"/>
                <a:ext cx="2132951" cy="1421967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5CC023AF-BEF1-A3E6-FF20-D6514E861885}"/>
                      </a:ext>
                    </a:extLst>
                  </p:cNvPr>
                  <p:cNvSpPr txBox="1"/>
                  <p:nvPr/>
                </p:nvSpPr>
                <p:spPr>
                  <a:xfrm>
                    <a:off x="513412" y="1748119"/>
                    <a:ext cx="281424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pt-BR" dirty="0"/>
                  </a:p>
                </p:txBody>
              </p:sp>
            </mc:Choice>
            <mc:Fallback xmlns=""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5CC023AF-BEF1-A3E6-FF20-D6514E86188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13412" y="1748119"/>
                    <a:ext cx="281424" cy="276999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13043" r="-6522" b="-15556"/>
                    </a:stretch>
                  </a:blipFill>
                </p:spPr>
                <p:txBody>
                  <a:bodyPr/>
                  <a:lstStyle/>
                  <a:p>
                    <a:r>
                      <a:rPr lang="pt-BR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BA100F86-F2EF-DFA2-EBA0-1CC6806344F2}"/>
              </a:ext>
            </a:extLst>
          </p:cNvPr>
          <p:cNvGrpSpPr/>
          <p:nvPr/>
        </p:nvGrpSpPr>
        <p:grpSpPr>
          <a:xfrm>
            <a:off x="6110312" y="990201"/>
            <a:ext cx="2236878" cy="2514513"/>
            <a:chOff x="6110312" y="990201"/>
            <a:chExt cx="2236878" cy="2514513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0CCBEA3-F2E6-D12E-4269-1E00CE4F143C}"/>
                </a:ext>
              </a:extLst>
            </p:cNvPr>
            <p:cNvSpPr txBox="1"/>
            <p:nvPr/>
          </p:nvSpPr>
          <p:spPr>
            <a:xfrm>
              <a:off x="6412763" y="990201"/>
              <a:ext cx="171779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 err="1">
                  <a:solidFill>
                    <a:srgbClr val="FF0000"/>
                  </a:solidFill>
                </a:rPr>
                <a:t>Espaço</a:t>
              </a:r>
              <a:r>
                <a:rPr lang="en-US" b="1" dirty="0">
                  <a:solidFill>
                    <a:srgbClr val="FF0000"/>
                  </a:solidFill>
                </a:rPr>
                <a:t> de </a:t>
              </a:r>
              <a:r>
                <a:rPr lang="en-US" b="1" dirty="0" err="1">
                  <a:solidFill>
                    <a:srgbClr val="FF0000"/>
                  </a:solidFill>
                </a:rPr>
                <a:t>fase</a:t>
              </a:r>
              <a:endParaRPr lang="en-US" b="1" dirty="0">
                <a:solidFill>
                  <a:srgbClr val="FF0000"/>
                </a:solidFill>
              </a:endParaRPr>
            </a:p>
          </p:txBody>
        </p: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0C014349-75BE-E8E1-DBD4-452E53C57692}"/>
                </a:ext>
              </a:extLst>
            </p:cNvPr>
            <p:cNvGrpSpPr/>
            <p:nvPr/>
          </p:nvGrpSpPr>
          <p:grpSpPr>
            <a:xfrm>
              <a:off x="6110312" y="1419021"/>
              <a:ext cx="2236878" cy="2085693"/>
              <a:chOff x="5647387" y="1490944"/>
              <a:chExt cx="2236878" cy="2085693"/>
            </a:xfrm>
          </p:grpSpPr>
          <p:pic>
            <p:nvPicPr>
              <p:cNvPr id="45" name="Picture 44">
                <a:extLst>
                  <a:ext uri="{FF2B5EF4-FFF2-40B4-BE49-F238E27FC236}">
                    <a16:creationId xmlns:a16="http://schemas.microsoft.com/office/drawing/2014/main" id="{49892C88-7C5A-2B4C-E292-FEC09CA429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767388" y="1600200"/>
                <a:ext cx="1846122" cy="1976437"/>
              </a:xfrm>
              <a:prstGeom prst="rect">
                <a:avLst/>
              </a:prstGeom>
            </p:spPr>
          </p:pic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8E38B11F-BB8B-049B-312B-F870CCB75709}"/>
                  </a:ext>
                </a:extLst>
              </p:cNvPr>
              <p:cNvGrpSpPr/>
              <p:nvPr/>
            </p:nvGrpSpPr>
            <p:grpSpPr>
              <a:xfrm>
                <a:off x="5647387" y="1490944"/>
                <a:ext cx="2236878" cy="2056012"/>
                <a:chOff x="5647387" y="1490944"/>
                <a:chExt cx="2236878" cy="2056012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2" name="TextBox 21">
                      <a:extLst>
                        <a:ext uri="{FF2B5EF4-FFF2-40B4-BE49-F238E27FC236}">
                          <a16:creationId xmlns:a16="http://schemas.microsoft.com/office/drawing/2014/main" id="{5B4A22D2-09B4-080F-A65B-CFABE2D811C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608164" y="3269957"/>
                      <a:ext cx="276101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oMath>
                        </m:oMathPara>
                      </a14:m>
                      <a:endParaRPr lang="pt-BR" dirty="0"/>
                    </a:p>
                  </p:txBody>
                </p:sp>
              </mc:Choice>
              <mc:Fallback xmlns="">
                <p:sp>
                  <p:nvSpPr>
                    <p:cNvPr id="22" name="TextBox 21">
                      <a:extLst>
                        <a:ext uri="{FF2B5EF4-FFF2-40B4-BE49-F238E27FC236}">
                          <a16:creationId xmlns:a16="http://schemas.microsoft.com/office/drawing/2014/main" id="{5B4A22D2-09B4-080F-A65B-CFABE2D811CC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608164" y="3269957"/>
                      <a:ext cx="276101" cy="276999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 l="-13333" r="-6667" b="-15556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pt-BR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3" name="TextBox 22">
                      <a:extLst>
                        <a:ext uri="{FF2B5EF4-FFF2-40B4-BE49-F238E27FC236}">
                          <a16:creationId xmlns:a16="http://schemas.microsoft.com/office/drawing/2014/main" id="{7C38DA79-A77E-3960-85E0-06506FB3964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647387" y="1490944"/>
                      <a:ext cx="281424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oMath>
                        </m:oMathPara>
                      </a14:m>
                      <a:endParaRPr lang="pt-BR" dirty="0"/>
                    </a:p>
                  </p:txBody>
                </p:sp>
              </mc:Choice>
              <mc:Fallback xmlns="">
                <p:sp>
                  <p:nvSpPr>
                    <p:cNvPr id="23" name="TextBox 22">
                      <a:extLst>
                        <a:ext uri="{FF2B5EF4-FFF2-40B4-BE49-F238E27FC236}">
                          <a16:creationId xmlns:a16="http://schemas.microsoft.com/office/drawing/2014/main" id="{7C38DA79-A77E-3960-85E0-06506FB3964C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647387" y="1490944"/>
                      <a:ext cx="281424" cy="276999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 l="-13043" r="-8696" b="-15556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pt-BR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A2693B21-ACA6-8365-72CF-9DCBFFAD1F22}"/>
              </a:ext>
            </a:extLst>
          </p:cNvPr>
          <p:cNvGrpSpPr/>
          <p:nvPr/>
        </p:nvGrpSpPr>
        <p:grpSpPr>
          <a:xfrm>
            <a:off x="227258" y="3940163"/>
            <a:ext cx="2731216" cy="1728706"/>
            <a:chOff x="592376" y="3998864"/>
            <a:chExt cx="2731216" cy="172870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D966840-C966-F96D-528B-603195EC321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09814" y="4123489"/>
              <a:ext cx="2513778" cy="1604081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6F44A155-2229-BCCC-64A0-2C1C953A3EA3}"/>
                    </a:ext>
                  </a:extLst>
                </p:cNvPr>
                <p:cNvSpPr txBox="1"/>
                <p:nvPr/>
              </p:nvSpPr>
              <p:spPr>
                <a:xfrm>
                  <a:off x="592376" y="3998864"/>
                  <a:ext cx="27610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6F44A155-2229-BCCC-64A0-2C1C953A3EA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2376" y="3998864"/>
                  <a:ext cx="276101" cy="276999"/>
                </a:xfrm>
                <a:prstGeom prst="rect">
                  <a:avLst/>
                </a:prstGeom>
                <a:blipFill>
                  <a:blip r:embed="rId9"/>
                  <a:stretch>
                    <a:fillRect l="-13043" r="-6522" b="-15217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219C17BB-C758-BF38-F65C-51A7A1E66C99}"/>
              </a:ext>
            </a:extLst>
          </p:cNvPr>
          <p:cNvGrpSpPr/>
          <p:nvPr/>
        </p:nvGrpSpPr>
        <p:grpSpPr>
          <a:xfrm>
            <a:off x="3289841" y="4432451"/>
            <a:ext cx="2080394" cy="1414462"/>
            <a:chOff x="3049826" y="5067300"/>
            <a:chExt cx="2080394" cy="141446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C07A5F1-D285-F5AF-4C71-66DCE3823C8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249583" y="5067300"/>
              <a:ext cx="1880637" cy="1414462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2B953145-C5CB-1FF2-68CA-B08EEB38A968}"/>
                    </a:ext>
                  </a:extLst>
                </p:cNvPr>
                <p:cNvSpPr txBox="1"/>
                <p:nvPr/>
              </p:nvSpPr>
              <p:spPr>
                <a:xfrm>
                  <a:off x="3392726" y="5951489"/>
                  <a:ext cx="27610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2B953145-C5CB-1FF2-68CA-B08EEB38A96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92726" y="5951489"/>
                  <a:ext cx="276101" cy="276999"/>
                </a:xfrm>
                <a:prstGeom prst="rect">
                  <a:avLst/>
                </a:prstGeom>
                <a:blipFill>
                  <a:blip r:embed="rId11"/>
                  <a:stretch>
                    <a:fillRect l="-13333" r="-6667" b="-15217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85557FFE-5548-FEC4-BE7F-E0153A2FD25C}"/>
                    </a:ext>
                  </a:extLst>
                </p:cNvPr>
                <p:cNvSpPr txBox="1"/>
                <p:nvPr/>
              </p:nvSpPr>
              <p:spPr>
                <a:xfrm>
                  <a:off x="3049826" y="5399039"/>
                  <a:ext cx="28142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85557FFE-5548-FEC4-BE7F-E0153A2FD25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49826" y="5399039"/>
                  <a:ext cx="281423" cy="276999"/>
                </a:xfrm>
                <a:prstGeom prst="rect">
                  <a:avLst/>
                </a:prstGeom>
                <a:blipFill>
                  <a:blip r:embed="rId12"/>
                  <a:stretch>
                    <a:fillRect l="-13043" r="-6522" b="-15556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6D014F16-A6A4-FA99-CC6A-94E913B0BA5D}"/>
              </a:ext>
            </a:extLst>
          </p:cNvPr>
          <p:cNvGrpSpPr/>
          <p:nvPr/>
        </p:nvGrpSpPr>
        <p:grpSpPr>
          <a:xfrm>
            <a:off x="5980290" y="3713313"/>
            <a:ext cx="2552576" cy="2410599"/>
            <a:chOff x="5311512" y="3721101"/>
            <a:chExt cx="2552576" cy="2410599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78E63485-1A3D-17EC-5A44-FCFDB4BEBA1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425402" y="3773487"/>
              <a:ext cx="2256865" cy="217170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C10CC815-692B-A5C3-DA50-D68E7DE17A76}"/>
                    </a:ext>
                  </a:extLst>
                </p:cNvPr>
                <p:cNvSpPr txBox="1"/>
                <p:nvPr/>
              </p:nvSpPr>
              <p:spPr>
                <a:xfrm>
                  <a:off x="7587987" y="5854701"/>
                  <a:ext cx="27610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C10CC815-692B-A5C3-DA50-D68E7DE17A7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87987" y="5854701"/>
                  <a:ext cx="276101" cy="276999"/>
                </a:xfrm>
                <a:prstGeom prst="rect">
                  <a:avLst/>
                </a:prstGeom>
                <a:blipFill>
                  <a:blip r:embed="rId14"/>
                  <a:stretch>
                    <a:fillRect l="-13043" r="-6522" b="-15217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771E66B9-BB9E-6701-8BDB-150A6D22737B}"/>
                    </a:ext>
                  </a:extLst>
                </p:cNvPr>
                <p:cNvSpPr txBox="1"/>
                <p:nvPr/>
              </p:nvSpPr>
              <p:spPr>
                <a:xfrm>
                  <a:off x="5311512" y="3721101"/>
                  <a:ext cx="28142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771E66B9-BB9E-6701-8BDB-150A6D22737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11512" y="3721101"/>
                  <a:ext cx="281423" cy="276999"/>
                </a:xfrm>
                <a:prstGeom prst="rect">
                  <a:avLst/>
                </a:prstGeom>
                <a:blipFill>
                  <a:blip r:embed="rId15"/>
                  <a:stretch>
                    <a:fillRect l="-13043" r="-6522" b="-15217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46769ACF-B210-860E-2B79-0DE05C825992}"/>
              </a:ext>
            </a:extLst>
          </p:cNvPr>
          <p:cNvGrpSpPr/>
          <p:nvPr/>
        </p:nvGrpSpPr>
        <p:grpSpPr>
          <a:xfrm>
            <a:off x="3301812" y="1912005"/>
            <a:ext cx="1838062" cy="1208979"/>
            <a:chOff x="2948671" y="2562921"/>
            <a:chExt cx="1838062" cy="1208979"/>
          </a:xfrm>
        </p:grpSpPr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143FC234-D862-6A56-88A3-55A346BE8F3D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3167062" y="2571750"/>
              <a:ext cx="1619671" cy="120015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3DB7C270-90E3-AE9C-BA07-8E9EB96B604B}"/>
                    </a:ext>
                  </a:extLst>
                </p:cNvPr>
                <p:cNvSpPr txBox="1"/>
                <p:nvPr/>
              </p:nvSpPr>
              <p:spPr>
                <a:xfrm>
                  <a:off x="2948671" y="2562921"/>
                  <a:ext cx="28142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3DB7C270-90E3-AE9C-BA07-8E9EB96B604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48671" y="2562921"/>
                  <a:ext cx="281424" cy="276999"/>
                </a:xfrm>
                <a:prstGeom prst="rect">
                  <a:avLst/>
                </a:prstGeom>
                <a:blipFill>
                  <a:blip r:embed="rId17"/>
                  <a:stretch>
                    <a:fillRect l="-13043" r="-8696" b="-15556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C7833170-95DC-D07F-99D5-609E1F754BD6}"/>
                    </a:ext>
                  </a:extLst>
                </p:cNvPr>
                <p:cNvSpPr txBox="1"/>
                <p:nvPr/>
              </p:nvSpPr>
              <p:spPr>
                <a:xfrm>
                  <a:off x="3288309" y="3300053"/>
                  <a:ext cx="27610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C7833170-95DC-D07F-99D5-609E1F754BD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88309" y="3300053"/>
                  <a:ext cx="276101" cy="276999"/>
                </a:xfrm>
                <a:prstGeom prst="rect">
                  <a:avLst/>
                </a:prstGeom>
                <a:blipFill>
                  <a:blip r:embed="rId18"/>
                  <a:stretch>
                    <a:fillRect l="-13333" r="-6667" b="-15217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1A2BE50D-1DB1-55D4-F9E0-B6A59DD93A0D}"/>
              </a:ext>
            </a:extLst>
          </p:cNvPr>
          <p:cNvSpPr txBox="1"/>
          <p:nvPr/>
        </p:nvSpPr>
        <p:spPr>
          <a:xfrm>
            <a:off x="3719688" y="990201"/>
            <a:ext cx="142018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>
                <a:solidFill>
                  <a:srgbClr val="FF0000"/>
                </a:solidFill>
              </a:rPr>
              <a:t>Visualizando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soluções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8525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C5E0A2-6104-1BE4-78E2-0CF7179D19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99747-9BA6-7893-3396-110931F49F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68806"/>
            <a:ext cx="8229600" cy="533158"/>
          </a:xfrm>
        </p:spPr>
        <p:txBody>
          <a:bodyPr>
            <a:normAutofit fontScale="90000"/>
          </a:bodyPr>
          <a:lstStyle/>
          <a:p>
            <a:r>
              <a:rPr lang="pt-BR" dirty="0"/>
              <a:t>Limitações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1216530-D762-A590-5026-C1F59C0B9F59}"/>
              </a:ext>
            </a:extLst>
          </p:cNvPr>
          <p:cNvSpPr txBox="1"/>
          <p:nvPr/>
        </p:nvSpPr>
        <p:spPr>
          <a:xfrm>
            <a:off x="4273733" y="1840246"/>
            <a:ext cx="432598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1" dirty="0"/>
              <a:t>Não</a:t>
            </a:r>
            <a:r>
              <a:rPr lang="pt-BR" dirty="0"/>
              <a:t> fornece </a:t>
            </a:r>
            <a:r>
              <a:rPr lang="pt-BR" b="1" dirty="0"/>
              <a:t>soluções</a:t>
            </a:r>
            <a:r>
              <a:rPr lang="pt-BR" dirty="0"/>
              <a:t> “</a:t>
            </a:r>
            <a:r>
              <a:rPr lang="pt-BR" b="1" dirty="0">
                <a:solidFill>
                  <a:srgbClr val="FF0000"/>
                </a:solidFill>
              </a:rPr>
              <a:t>exatas</a:t>
            </a:r>
            <a:r>
              <a:rPr lang="pt-BR" dirty="0"/>
              <a:t>” (apenas qualitativas)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1" dirty="0"/>
              <a:t>Não vale</a:t>
            </a:r>
            <a:r>
              <a:rPr lang="pt-BR" dirty="0"/>
              <a:t> o princípio da </a:t>
            </a:r>
            <a:r>
              <a:rPr lang="pt-BR" b="1" dirty="0"/>
              <a:t>superposição</a:t>
            </a:r>
            <a:r>
              <a:rPr lang="pt-BR" dirty="0"/>
              <a:t> (i.e., soluções são “isoladas” – ou vezes “</a:t>
            </a:r>
            <a:r>
              <a:rPr lang="pt-BR" b="1" dirty="0">
                <a:solidFill>
                  <a:srgbClr val="FF0000"/>
                </a:solidFill>
              </a:rPr>
              <a:t>locais</a:t>
            </a:r>
            <a:r>
              <a:rPr lang="pt-BR" dirty="0"/>
              <a:t>”)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1" dirty="0"/>
              <a:t>Não</a:t>
            </a:r>
            <a:r>
              <a:rPr lang="pt-BR" dirty="0"/>
              <a:t> se aplica </a:t>
            </a:r>
            <a:r>
              <a:rPr lang="pt-BR" i="1" dirty="0"/>
              <a:t>diretamente</a:t>
            </a:r>
            <a:r>
              <a:rPr lang="pt-BR" dirty="0"/>
              <a:t> a </a:t>
            </a:r>
            <a:r>
              <a:rPr lang="pt-BR" b="1" dirty="0" err="1">
                <a:solidFill>
                  <a:srgbClr val="FF0000"/>
                </a:solidFill>
              </a:rPr>
              <a:t>EDPs</a:t>
            </a:r>
            <a:endParaRPr lang="pt-BR" b="1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O sistema pode ser muito “</a:t>
            </a:r>
            <a:r>
              <a:rPr lang="pt-BR" b="1" dirty="0">
                <a:solidFill>
                  <a:srgbClr val="FF0000"/>
                </a:solidFill>
              </a:rPr>
              <a:t>complicado</a:t>
            </a:r>
            <a:r>
              <a:rPr lang="pt-BR" dirty="0"/>
              <a:t>”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i="1" dirty="0"/>
              <a:t>equações transcendentais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muitas </a:t>
            </a:r>
            <a:r>
              <a:rPr lang="pt-BR" dirty="0" err="1"/>
              <a:t>eqs</a:t>
            </a:r>
            <a:r>
              <a:rPr lang="pt-BR" dirty="0"/>
              <a:t>. </a:t>
            </a:r>
            <a:r>
              <a:rPr lang="pt-BR" i="1" dirty="0"/>
              <a:t>acopladas</a:t>
            </a:r>
          </a:p>
          <a:p>
            <a:pPr lvl="1"/>
            <a:r>
              <a:rPr lang="pt-BR" dirty="0"/>
              <a:t>dificultando e.g. a identificação de “</a:t>
            </a:r>
            <a:r>
              <a:rPr lang="pt-BR" i="1" dirty="0"/>
              <a:t>bifurcações</a:t>
            </a:r>
            <a:r>
              <a:rPr lang="pt-BR" dirty="0"/>
              <a:t>”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92896B-0854-9509-9ACB-2CA34D5B41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72" t="2837" r="572" b="4661"/>
          <a:stretch/>
        </p:blipFill>
        <p:spPr>
          <a:xfrm>
            <a:off x="448071" y="435385"/>
            <a:ext cx="2718651" cy="18026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CBF17F4-9C54-A15C-4004-6931B9E33949}"/>
              </a:ext>
            </a:extLst>
          </p:cNvPr>
          <p:cNvSpPr txBox="1"/>
          <p:nvPr/>
        </p:nvSpPr>
        <p:spPr>
          <a:xfrm>
            <a:off x="690700" y="2504639"/>
            <a:ext cx="291869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EDOs </a:t>
            </a:r>
            <a:r>
              <a:rPr lang="en-US" b="1" dirty="0" err="1"/>
              <a:t>lineares</a:t>
            </a:r>
            <a:r>
              <a:rPr lang="en-US" b="1" dirty="0"/>
              <a:t>:</a:t>
            </a:r>
            <a:r>
              <a:rPr lang="en-US" dirty="0"/>
              <a:t> Cond. </a:t>
            </a:r>
            <a:r>
              <a:rPr lang="en-US" dirty="0" err="1"/>
              <a:t>Iniciais</a:t>
            </a:r>
            <a:r>
              <a:rPr lang="en-US" dirty="0"/>
              <a:t> </a:t>
            </a:r>
            <a:r>
              <a:rPr lang="en-US" dirty="0" err="1"/>
              <a:t>determinam</a:t>
            </a:r>
            <a:r>
              <a:rPr lang="en-US" dirty="0"/>
              <a:t> </a:t>
            </a:r>
            <a:r>
              <a:rPr lang="en-US" b="1" dirty="0" err="1"/>
              <a:t>somente</a:t>
            </a:r>
            <a:r>
              <a:rPr lang="en-US" b="1" dirty="0"/>
              <a:t> </a:t>
            </a:r>
            <a:r>
              <a:rPr lang="en-US" b="1" dirty="0" err="1"/>
              <a:t>parâmetros</a:t>
            </a:r>
            <a:r>
              <a:rPr lang="en-US" b="1" dirty="0"/>
              <a:t> </a:t>
            </a:r>
            <a:r>
              <a:rPr lang="en-US" dirty="0"/>
              <a:t>da </a:t>
            </a:r>
            <a:r>
              <a:rPr lang="en-US" dirty="0" err="1"/>
              <a:t>solução</a:t>
            </a:r>
            <a:r>
              <a:rPr lang="en-US" dirty="0"/>
              <a:t> (amplitude, </a:t>
            </a:r>
            <a:r>
              <a:rPr lang="en-US" dirty="0" err="1"/>
              <a:t>fase</a:t>
            </a:r>
            <a:r>
              <a:rPr lang="en-US" dirty="0"/>
              <a:t>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Mas </a:t>
            </a:r>
            <a:r>
              <a:rPr lang="en-US" dirty="0" err="1"/>
              <a:t>todas</a:t>
            </a:r>
            <a:r>
              <a:rPr lang="en-US" dirty="0"/>
              <a:t> as </a:t>
            </a:r>
            <a:r>
              <a:rPr lang="en-US" b="1" dirty="0" err="1"/>
              <a:t>soluções</a:t>
            </a:r>
            <a:r>
              <a:rPr lang="en-US" b="1" dirty="0"/>
              <a:t> </a:t>
            </a:r>
            <a:r>
              <a:rPr lang="en-US" dirty="0" err="1"/>
              <a:t>são</a:t>
            </a:r>
            <a:r>
              <a:rPr lang="en-US" dirty="0"/>
              <a:t> </a:t>
            </a:r>
            <a:r>
              <a:rPr lang="en-US" b="1" dirty="0" err="1"/>
              <a:t>topologicamente</a:t>
            </a:r>
            <a:r>
              <a:rPr lang="en-US" b="1" dirty="0"/>
              <a:t> </a:t>
            </a:r>
            <a:r>
              <a:rPr lang="en-US" b="1" dirty="0" err="1"/>
              <a:t>equivalentes</a:t>
            </a:r>
            <a:endParaRPr lang="en-US" b="1" dirty="0"/>
          </a:p>
          <a:p>
            <a:endParaRPr lang="en-US" b="1" dirty="0"/>
          </a:p>
          <a:p>
            <a:r>
              <a:rPr lang="en-US" b="1" dirty="0"/>
              <a:t>EDOs </a:t>
            </a:r>
            <a:r>
              <a:rPr lang="en-US" b="1" dirty="0" err="1"/>
              <a:t>não-lineares</a:t>
            </a:r>
            <a:r>
              <a:rPr lang="en-US" b="1" dirty="0"/>
              <a:t>: </a:t>
            </a:r>
            <a:r>
              <a:rPr lang="en-US" dirty="0" err="1"/>
              <a:t>múltiplas</a:t>
            </a:r>
            <a:r>
              <a:rPr lang="en-US" dirty="0"/>
              <a:t> </a:t>
            </a:r>
            <a:r>
              <a:rPr lang="en-US" dirty="0" err="1"/>
              <a:t>soluções</a:t>
            </a:r>
            <a:r>
              <a:rPr lang="en-US" dirty="0"/>
              <a:t> </a:t>
            </a:r>
            <a:r>
              <a:rPr lang="en-US" b="1" dirty="0" err="1"/>
              <a:t>coexistindo</a:t>
            </a:r>
            <a:r>
              <a:rPr lang="en-US" dirty="0"/>
              <a:t>! Mas </a:t>
            </a:r>
            <a:r>
              <a:rPr lang="en-US" dirty="0" err="1"/>
              <a:t>elas</a:t>
            </a:r>
            <a:r>
              <a:rPr lang="en-US" dirty="0"/>
              <a:t> </a:t>
            </a:r>
            <a:r>
              <a:rPr lang="en-US" dirty="0" err="1"/>
              <a:t>são</a:t>
            </a:r>
            <a:r>
              <a:rPr lang="en-US" dirty="0"/>
              <a:t> “</a:t>
            </a:r>
            <a:r>
              <a:rPr lang="en-US" b="1" dirty="0" err="1"/>
              <a:t>localmente</a:t>
            </a:r>
            <a:r>
              <a:rPr lang="en-US" dirty="0"/>
              <a:t>” </a:t>
            </a:r>
            <a:r>
              <a:rPr lang="en-US" dirty="0" err="1"/>
              <a:t>únicas</a:t>
            </a:r>
            <a:r>
              <a:rPr lang="en-US" dirty="0"/>
              <a:t>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49488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28C37E-9A36-2407-6030-68D88FE203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DA72A5-33B9-9206-9F0C-D729048A4E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70276"/>
          </a:xfrm>
        </p:spPr>
        <p:txBody>
          <a:bodyPr>
            <a:normAutofit fontScale="90000"/>
          </a:bodyPr>
          <a:lstStyle/>
          <a:p>
            <a:r>
              <a:rPr lang="pt-BR" dirty="0"/>
              <a:t>Breve história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604B9F-51E2-4803-417D-49705EAA3F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A738342-0512-2389-931E-2A2FBAE6EF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533" y="1277230"/>
            <a:ext cx="5327376" cy="497381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7302497-54C7-9E46-62E9-CE73051662E6}"/>
              </a:ext>
            </a:extLst>
          </p:cNvPr>
          <p:cNvSpPr txBox="1"/>
          <p:nvPr/>
        </p:nvSpPr>
        <p:spPr>
          <a:xfrm>
            <a:off x="5329645" y="6214030"/>
            <a:ext cx="1532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/>
              <a:t>Strogatz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742688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A54D64-2400-D147-22A1-F8CBE1A723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4C660C-78A4-2E8F-806A-C4FE2EA51C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68337"/>
          </a:xfrm>
        </p:spPr>
        <p:txBody>
          <a:bodyPr>
            <a:normAutofit fontScale="90000"/>
          </a:bodyPr>
          <a:lstStyle/>
          <a:p>
            <a:r>
              <a:rPr lang="pt-BR" dirty="0"/>
              <a:t>Conceitos e definições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A924EF-1CC2-7E3F-10DE-FA04D05F36C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00100" y="1199430"/>
                <a:ext cx="7381875" cy="1311128"/>
              </a:xfrm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:r>
                  <a:rPr lang="pt-BR" sz="1800" b="1" dirty="0"/>
                  <a:t>Atrator (</a:t>
                </a:r>
                <a:r>
                  <a:rPr lang="pt-BR" sz="1800" b="1" dirty="0" err="1"/>
                  <a:t>a.k.a</a:t>
                </a:r>
                <a:r>
                  <a:rPr lang="pt-BR" sz="1800" b="1" dirty="0"/>
                  <a:t>. estado estacionário)</a:t>
                </a:r>
                <a:r>
                  <a:rPr lang="pt-BR" sz="1800" dirty="0"/>
                  <a:t>: </a:t>
                </a:r>
                <a:r>
                  <a:rPr lang="pt-BR" sz="1800" b="1" dirty="0" err="1"/>
                  <a:t>manifold</a:t>
                </a:r>
                <a:r>
                  <a:rPr lang="pt-BR" sz="1800" dirty="0"/>
                  <a:t> (</a:t>
                </a:r>
                <a:r>
                  <a:rPr lang="pt-BR" sz="1800" i="1" dirty="0"/>
                  <a:t>ponto ou curva</a:t>
                </a:r>
                <a:r>
                  <a:rPr lang="en-US" sz="1800" dirty="0"/>
                  <a:t>) </a:t>
                </a:r>
                <a:r>
                  <a:rPr lang="en-US" sz="1800" dirty="0" err="1"/>
                  <a:t>pra</a:t>
                </a:r>
                <a:r>
                  <a:rPr lang="en-US" sz="1800" dirty="0"/>
                  <a:t> </a:t>
                </a:r>
                <a:r>
                  <a:rPr lang="en-US" sz="1800" dirty="0" err="1"/>
                  <a:t>onde</a:t>
                </a:r>
                <a:r>
                  <a:rPr lang="en-US" sz="1800" dirty="0"/>
                  <a:t> a </a:t>
                </a:r>
                <a:r>
                  <a:rPr lang="en-US" sz="1800" b="1" dirty="0" err="1"/>
                  <a:t>solução</a:t>
                </a:r>
                <a:r>
                  <a:rPr lang="en-US" sz="1800" dirty="0"/>
                  <a:t> do </a:t>
                </a:r>
                <a:r>
                  <a:rPr lang="en-US" sz="1800" dirty="0" err="1"/>
                  <a:t>sistema</a:t>
                </a:r>
                <a:r>
                  <a:rPr lang="en-US" sz="1800" dirty="0"/>
                  <a:t> </a:t>
                </a:r>
                <a:r>
                  <a:rPr lang="en-US" sz="1800" b="1" dirty="0"/>
                  <a:t>converge</a:t>
                </a:r>
                <a:r>
                  <a:rPr lang="en-US" sz="1800" dirty="0"/>
                  <a:t> </a:t>
                </a:r>
                <a:r>
                  <a:rPr lang="en-US" sz="1800" b="1" dirty="0" err="1"/>
                  <a:t>assimptoticamente</a:t>
                </a:r>
                <a:r>
                  <a:rPr lang="en-US" sz="1800" dirty="0"/>
                  <a:t> (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→∞ </m:t>
                    </m:r>
                  </m:oMath>
                </a14:m>
                <a:r>
                  <a:rPr lang="en-US" sz="1800" dirty="0"/>
                  <a:t>)</a:t>
                </a:r>
              </a:p>
              <a:p>
                <a:pPr marL="0" indent="0">
                  <a:buNone/>
                </a:pPr>
                <a:endParaRPr lang="en-US" sz="1800" dirty="0"/>
              </a:p>
              <a:p>
                <a:pPr marL="0" indent="0">
                  <a:buNone/>
                </a:pPr>
                <a:r>
                  <a:rPr lang="en-US" sz="1800" dirty="0"/>
                  <a:t>Ex: </a:t>
                </a:r>
                <a:r>
                  <a:rPr lang="en-US" sz="1800" dirty="0" err="1"/>
                  <a:t>pêndulo</a:t>
                </a:r>
                <a:r>
                  <a:rPr lang="en-US" sz="1800" dirty="0"/>
                  <a:t> </a:t>
                </a:r>
                <a:r>
                  <a:rPr lang="en-US" sz="1800" dirty="0" err="1"/>
                  <a:t>amortecido</a:t>
                </a:r>
                <a:endParaRPr lang="pt-BR" sz="1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A924EF-1CC2-7E3F-10DE-FA04D05F36C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00100" y="1199430"/>
                <a:ext cx="7381875" cy="1311128"/>
              </a:xfrm>
              <a:blipFill>
                <a:blip r:embed="rId2"/>
                <a:stretch>
                  <a:fillRect l="-661" t="-2791" b="-651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84731607-BE43-7360-4A72-FECB047EC8CF}"/>
              </a:ext>
            </a:extLst>
          </p:cNvPr>
          <p:cNvGrpSpPr/>
          <p:nvPr/>
        </p:nvGrpSpPr>
        <p:grpSpPr>
          <a:xfrm>
            <a:off x="619125" y="2855119"/>
            <a:ext cx="1480861" cy="1459706"/>
            <a:chOff x="504825" y="2590800"/>
            <a:chExt cx="1480861" cy="145970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4918940-177D-21EB-2565-18F85B9E91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4825" y="2590800"/>
              <a:ext cx="1480861" cy="1459706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418A1D8E-87C7-19CF-BB91-6BE765161499}"/>
                    </a:ext>
                  </a:extLst>
                </p:cNvPr>
                <p:cNvSpPr txBox="1"/>
                <p:nvPr/>
              </p:nvSpPr>
              <p:spPr>
                <a:xfrm>
                  <a:off x="1266825" y="3181350"/>
                  <a:ext cx="28193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418A1D8E-87C7-19CF-BB91-6BE76516149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66825" y="3181350"/>
                  <a:ext cx="281937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21739" r="-6522" b="-15217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349B07F-4083-8572-F3C0-000B4A780A14}"/>
              </a:ext>
            </a:extLst>
          </p:cNvPr>
          <p:cNvGrpSpPr/>
          <p:nvPr/>
        </p:nvGrpSpPr>
        <p:grpSpPr>
          <a:xfrm>
            <a:off x="717472" y="4611588"/>
            <a:ext cx="2263854" cy="934557"/>
            <a:chOff x="3948113" y="2502694"/>
            <a:chExt cx="2263854" cy="934557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00AF2261-6EFD-034F-9641-2524C7B5E43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948113" y="2502694"/>
              <a:ext cx="2263854" cy="934557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90A21F97-3040-C09F-2FDA-77C09979D34B}"/>
                    </a:ext>
                  </a:extLst>
                </p:cNvPr>
                <p:cNvSpPr txBox="1"/>
                <p:nvPr/>
              </p:nvSpPr>
              <p:spPr>
                <a:xfrm>
                  <a:off x="4876800" y="3009126"/>
                  <a:ext cx="28193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90A21F97-3040-C09F-2FDA-77C09979D34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76800" y="3009126"/>
                  <a:ext cx="281937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19565" r="-8696" b="-15556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13F9389-9AB3-36A2-C6A2-1E24E8E35018}"/>
              </a:ext>
            </a:extLst>
          </p:cNvPr>
          <p:cNvGrpSpPr/>
          <p:nvPr/>
        </p:nvGrpSpPr>
        <p:grpSpPr>
          <a:xfrm>
            <a:off x="2516131" y="3010792"/>
            <a:ext cx="1856213" cy="1064539"/>
            <a:chOff x="2516131" y="3010792"/>
            <a:chExt cx="1856213" cy="106453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7E21FBD4-26EF-AF4C-B862-4D06E04DA831}"/>
                    </a:ext>
                  </a:extLst>
                </p:cNvPr>
                <p:cNvSpPr txBox="1"/>
                <p:nvPr/>
              </p:nvSpPr>
              <p:spPr>
                <a:xfrm>
                  <a:off x="2516131" y="3010792"/>
                  <a:ext cx="1582421" cy="307777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𝜃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→∞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pt-BR" sz="200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7E21FBD4-26EF-AF4C-B862-4D06E04DA83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6131" y="3010792"/>
                  <a:ext cx="1582421" cy="307777"/>
                </a:xfrm>
                <a:prstGeom prst="rect">
                  <a:avLst/>
                </a:prstGeom>
                <a:blipFill>
                  <a:blip r:embed="rId7"/>
                  <a:stretch>
                    <a:fillRect l="-3065" r="-2682" b="-5769"/>
                  </a:stretch>
                </a:blipFill>
                <a:ln>
                  <a:solidFill>
                    <a:srgbClr val="FF0000"/>
                  </a:solidFill>
                </a:ln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51C21EB6-B7FD-ACE3-12E2-4F02C43B8E1C}"/>
                    </a:ext>
                  </a:extLst>
                </p:cNvPr>
                <p:cNvSpPr txBox="1"/>
                <p:nvPr/>
              </p:nvSpPr>
              <p:spPr>
                <a:xfrm>
                  <a:off x="2598097" y="3429000"/>
                  <a:ext cx="1774247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Atrator!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&lt;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51C21EB6-B7FD-ACE3-12E2-4F02C43B8E1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98097" y="3429000"/>
                  <a:ext cx="1774247" cy="646331"/>
                </a:xfrm>
                <a:prstGeom prst="rect">
                  <a:avLst/>
                </a:prstGeom>
                <a:blipFill>
                  <a:blip r:embed="rId8"/>
                  <a:stretch>
                    <a:fillRect l="-2749" t="-5660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FA35220A-FBBF-E2AB-2F33-22F2F1802886}"/>
              </a:ext>
            </a:extLst>
          </p:cNvPr>
          <p:cNvGrpSpPr/>
          <p:nvPr/>
        </p:nvGrpSpPr>
        <p:grpSpPr>
          <a:xfrm>
            <a:off x="5483787" y="1943100"/>
            <a:ext cx="1667368" cy="2596489"/>
            <a:chOff x="5483787" y="1943100"/>
            <a:chExt cx="1667368" cy="2596489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7674ADF7-4DC3-FAB4-DF4A-33477DB8B81D}"/>
                </a:ext>
              </a:extLst>
            </p:cNvPr>
            <p:cNvGrpSpPr/>
            <p:nvPr/>
          </p:nvGrpSpPr>
          <p:grpSpPr>
            <a:xfrm>
              <a:off x="5483787" y="1943100"/>
              <a:ext cx="1076108" cy="2596489"/>
              <a:chOff x="5655236" y="1091364"/>
              <a:chExt cx="1839659" cy="4438825"/>
            </a:xfrm>
          </p:grpSpPr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6A083CD9-2EA9-2E33-F4B1-330AA98BCC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683811" y="3745739"/>
                <a:ext cx="1811084" cy="1784450"/>
              </a:xfrm>
              <a:prstGeom prst="rect">
                <a:avLst/>
              </a:prstGeom>
            </p:spPr>
          </p:pic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8BA5F874-289C-B14C-557A-60943A4E6B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 rot="10800000">
                <a:off x="5655236" y="2050289"/>
                <a:ext cx="1811084" cy="1784450"/>
              </a:xfrm>
              <a:prstGeom prst="rect">
                <a:avLst/>
              </a:prstGeom>
            </p:spPr>
          </p:pic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818EC5FC-18F1-ADD3-691E-392DEA30102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38615" t="43617" r="38644"/>
              <a:stretch/>
            </p:blipFill>
            <p:spPr>
              <a:xfrm rot="10800000">
                <a:off x="6207687" y="1091364"/>
                <a:ext cx="742950" cy="2728193"/>
              </a:xfrm>
              <a:prstGeom prst="rect">
                <a:avLst/>
              </a:prstGeom>
            </p:spPr>
          </p:pic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1A36FE9E-1987-BAB1-CCAE-F6A456030718}"/>
                    </a:ext>
                  </a:extLst>
                </p:cNvPr>
                <p:cNvSpPr txBox="1"/>
                <p:nvPr/>
              </p:nvSpPr>
              <p:spPr>
                <a:xfrm>
                  <a:off x="6426662" y="2704981"/>
                  <a:ext cx="72449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1A36FE9E-1987-BAB1-CCAE-F6A45603071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26662" y="2704981"/>
                  <a:ext cx="724493" cy="276999"/>
                </a:xfrm>
                <a:prstGeom prst="rect">
                  <a:avLst/>
                </a:prstGeom>
                <a:blipFill>
                  <a:blip r:embed="rId11"/>
                  <a:stretch>
                    <a:fillRect l="-6723" r="-4202" b="-15556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E136810-6247-2F9E-B318-4C41CEEC1CA9}"/>
              </a:ext>
            </a:extLst>
          </p:cNvPr>
          <p:cNvGrpSpPr/>
          <p:nvPr/>
        </p:nvGrpSpPr>
        <p:grpSpPr>
          <a:xfrm>
            <a:off x="6658756" y="3187386"/>
            <a:ext cx="1680623" cy="1342921"/>
            <a:chOff x="2543623" y="2978216"/>
            <a:chExt cx="1680623" cy="134292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39AFA879-87AE-FF6A-FEFC-842D4CAA5E04}"/>
                    </a:ext>
                  </a:extLst>
                </p:cNvPr>
                <p:cNvSpPr txBox="1"/>
                <p:nvPr/>
              </p:nvSpPr>
              <p:spPr>
                <a:xfrm>
                  <a:off x="2757814" y="2978216"/>
                  <a:ext cx="1022268" cy="307777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𝜃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oMath>
                    </m:oMathPara>
                  </a14:m>
                  <a:endParaRPr lang="pt-BR" sz="2000" dirty="0"/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39AFA879-87AE-FF6A-FEFC-842D4CAA5E0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57814" y="2978216"/>
                  <a:ext cx="1022268" cy="307777"/>
                </a:xfrm>
                <a:prstGeom prst="rect">
                  <a:avLst/>
                </a:prstGeom>
                <a:blipFill>
                  <a:blip r:embed="rId12"/>
                  <a:stretch>
                    <a:fillRect l="-5294" r="-1765" b="-5769"/>
                  </a:stretch>
                </a:blipFill>
                <a:ln>
                  <a:solidFill>
                    <a:srgbClr val="FF0000"/>
                  </a:solidFill>
                </a:ln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96E3BF1-FF14-0643-E77F-8C6A8A905ACE}"/>
                </a:ext>
              </a:extLst>
            </p:cNvPr>
            <p:cNvSpPr txBox="1"/>
            <p:nvPr/>
          </p:nvSpPr>
          <p:spPr>
            <a:xfrm>
              <a:off x="2543623" y="3397807"/>
              <a:ext cx="1680623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Pêndulo</a:t>
              </a:r>
              <a:r>
                <a:rPr lang="en-US" dirty="0"/>
                <a:t> </a:t>
              </a:r>
              <a:r>
                <a:rPr lang="en-US" dirty="0" err="1"/>
                <a:t>não</a:t>
              </a:r>
              <a:r>
                <a:rPr lang="en-US" dirty="0"/>
                <a:t> se move </a:t>
              </a:r>
              <a:r>
                <a:rPr lang="en-US" dirty="0" err="1"/>
                <a:t>sem</a:t>
              </a:r>
              <a:r>
                <a:rPr lang="en-US" dirty="0"/>
                <a:t> </a:t>
              </a:r>
              <a:r>
                <a:rPr lang="en-US" dirty="0" err="1"/>
                <a:t>perturbação</a:t>
              </a:r>
              <a:r>
                <a:rPr lang="en-US" dirty="0"/>
                <a:t>!</a:t>
              </a:r>
              <a:endParaRPr lang="pt-BR" dirty="0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352ADF54-B3B6-1F35-4A5C-EAD164D29FA1}"/>
              </a:ext>
            </a:extLst>
          </p:cNvPr>
          <p:cNvSpPr txBox="1"/>
          <p:nvPr/>
        </p:nvSpPr>
        <p:spPr>
          <a:xfrm>
            <a:off x="3412733" y="4749563"/>
            <a:ext cx="390246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Bacia</a:t>
            </a:r>
            <a:r>
              <a:rPr lang="en-US" b="1" dirty="0"/>
              <a:t> de </a:t>
            </a:r>
            <a:r>
              <a:rPr lang="en-US" b="1" dirty="0" err="1"/>
              <a:t>atração</a:t>
            </a:r>
            <a:r>
              <a:rPr lang="en-US" dirty="0"/>
              <a:t>: conjunto de </a:t>
            </a:r>
            <a:r>
              <a:rPr lang="en-US" dirty="0" err="1"/>
              <a:t>Condições</a:t>
            </a:r>
            <a:r>
              <a:rPr lang="en-US" dirty="0"/>
              <a:t> </a:t>
            </a:r>
            <a:r>
              <a:rPr lang="en-US" dirty="0" err="1"/>
              <a:t>Iniciais</a:t>
            </a:r>
            <a:r>
              <a:rPr lang="en-US" dirty="0"/>
              <a:t> (CI’s) que </a:t>
            </a:r>
            <a:r>
              <a:rPr lang="en-US" dirty="0" err="1"/>
              <a:t>levam</a:t>
            </a:r>
            <a:r>
              <a:rPr lang="en-US" dirty="0"/>
              <a:t> a um </a:t>
            </a:r>
            <a:r>
              <a:rPr lang="en-US" dirty="0" err="1"/>
              <a:t>atrator</a:t>
            </a:r>
            <a:r>
              <a:rPr lang="en-US" dirty="0"/>
              <a:t> (</a:t>
            </a:r>
            <a:r>
              <a:rPr lang="en-US" dirty="0" err="1"/>
              <a:t>caráter</a:t>
            </a:r>
            <a:r>
              <a:rPr lang="en-US" dirty="0"/>
              <a:t> “local” da </a:t>
            </a:r>
            <a:r>
              <a:rPr lang="en-US" dirty="0" err="1"/>
              <a:t>solução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b="1" dirty="0"/>
              <a:t>Separatrix</a:t>
            </a:r>
            <a:r>
              <a:rPr lang="en-US" dirty="0"/>
              <a:t>: manifold (curva) que </a:t>
            </a:r>
            <a:r>
              <a:rPr lang="en-US" dirty="0" err="1"/>
              <a:t>separa</a:t>
            </a:r>
            <a:r>
              <a:rPr lang="en-US" dirty="0"/>
              <a:t> </a:t>
            </a:r>
            <a:r>
              <a:rPr lang="en-US" dirty="0" err="1"/>
              <a:t>bacias</a:t>
            </a:r>
            <a:r>
              <a:rPr lang="en-US" dirty="0"/>
              <a:t> de </a:t>
            </a:r>
            <a:r>
              <a:rPr lang="en-US" dirty="0" err="1"/>
              <a:t>atração</a:t>
            </a:r>
            <a:r>
              <a:rPr lang="en-US" dirty="0"/>
              <a:t> </a:t>
            </a:r>
            <a:r>
              <a:rPr lang="en-US" dirty="0" err="1"/>
              <a:t>distintas</a:t>
            </a:r>
            <a:endParaRPr lang="pt-BR" dirty="0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1EDD084-D619-4E39-EF76-7A80F3E5C6F3}"/>
              </a:ext>
            </a:extLst>
          </p:cNvPr>
          <p:cNvCxnSpPr/>
          <p:nvPr/>
        </p:nvCxnSpPr>
        <p:spPr>
          <a:xfrm flipH="1" flipV="1">
            <a:off x="3844992" y="4172731"/>
            <a:ext cx="253560" cy="5768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6472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6F3072-BACE-4251-044C-C83C2318B2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1BBD2-AF9E-CB3C-21E2-0C4B52D47C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68337"/>
          </a:xfrm>
        </p:spPr>
        <p:txBody>
          <a:bodyPr>
            <a:normAutofit fontScale="90000"/>
          </a:bodyPr>
          <a:lstStyle/>
          <a:p>
            <a:r>
              <a:rPr lang="pt-BR" dirty="0"/>
              <a:t>Conceitos e definições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C5F8195-59F9-9FB1-2C11-13A1C8948281}"/>
              </a:ext>
            </a:extLst>
          </p:cNvPr>
          <p:cNvGrpSpPr/>
          <p:nvPr/>
        </p:nvGrpSpPr>
        <p:grpSpPr>
          <a:xfrm>
            <a:off x="207518" y="2389584"/>
            <a:ext cx="2185343" cy="2078831"/>
            <a:chOff x="435916" y="2521744"/>
            <a:chExt cx="2678178" cy="254764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7A2E9B3-E8D9-760D-994C-E37BA51E30F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00100" y="2797678"/>
              <a:ext cx="2226036" cy="2214562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47C06414-F3A9-6E7C-3A35-EB24874C3F15}"/>
                    </a:ext>
                  </a:extLst>
                </p:cNvPr>
                <p:cNvSpPr txBox="1"/>
                <p:nvPr/>
              </p:nvSpPr>
              <p:spPr>
                <a:xfrm>
                  <a:off x="716281" y="2521744"/>
                  <a:ext cx="18947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47C06414-F3A9-6E7C-3A35-EB24874C3F1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6281" y="2521744"/>
                  <a:ext cx="189474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48000" r="-44000" b="-29730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2F848731-C1E5-8357-5E2A-87251D64E99F}"/>
                    </a:ext>
                  </a:extLst>
                </p:cNvPr>
                <p:cNvSpPr txBox="1"/>
                <p:nvPr/>
              </p:nvSpPr>
              <p:spPr>
                <a:xfrm>
                  <a:off x="2964181" y="3790659"/>
                  <a:ext cx="14991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2F848731-C1E5-8357-5E2A-87251D64E9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64181" y="3790659"/>
                  <a:ext cx="149913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47619" r="-42857" b="-27027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A92009FC-9811-8166-35D1-2ABFBC182000}"/>
                    </a:ext>
                  </a:extLst>
                </p:cNvPr>
                <p:cNvSpPr txBox="1"/>
                <p:nvPr/>
              </p:nvSpPr>
              <p:spPr>
                <a:xfrm>
                  <a:off x="637298" y="2769103"/>
                  <a:ext cx="19409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A92009FC-9811-8166-35D1-2ABFBC18200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7298" y="2769103"/>
                  <a:ext cx="194091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34615" r="-30769" b="-21622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657B80F7-E64A-D577-9E16-9E2711E092CB}"/>
                    </a:ext>
                  </a:extLst>
                </p:cNvPr>
                <p:cNvSpPr txBox="1"/>
                <p:nvPr/>
              </p:nvSpPr>
              <p:spPr>
                <a:xfrm>
                  <a:off x="435916" y="4792391"/>
                  <a:ext cx="36721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657B80F7-E64A-D577-9E16-9E2711E092C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5916" y="4792391"/>
                  <a:ext cx="367216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12245" r="-24490" b="-21622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3AC53B84-D891-574C-7227-BEC14C6B24CD}"/>
                    </a:ext>
                  </a:extLst>
                </p:cNvPr>
                <p:cNvSpPr txBox="1"/>
                <p:nvPr/>
              </p:nvSpPr>
              <p:spPr>
                <a:xfrm>
                  <a:off x="611626" y="3792458"/>
                  <a:ext cx="18113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3AC53B84-D891-574C-7227-BEC14C6B24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1626" y="3792458"/>
                  <a:ext cx="181139" cy="276999"/>
                </a:xfrm>
                <a:prstGeom prst="rect">
                  <a:avLst/>
                </a:prstGeom>
                <a:blipFill>
                  <a:blip r:embed="rId7"/>
                  <a:stretch>
                    <a:fillRect l="-50000" r="-50000" b="-32432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9B3B49CC-96C9-3594-EAFA-2BEB225CDABC}"/>
              </a:ext>
            </a:extLst>
          </p:cNvPr>
          <p:cNvSpPr txBox="1"/>
          <p:nvPr/>
        </p:nvSpPr>
        <p:spPr>
          <a:xfrm>
            <a:off x="424797" y="1488794"/>
            <a:ext cx="22510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Pêndulo</a:t>
            </a:r>
            <a:r>
              <a:rPr lang="en-US" b="1" dirty="0"/>
              <a:t> </a:t>
            </a:r>
            <a:r>
              <a:rPr lang="en-US" b="1" dirty="0" err="1"/>
              <a:t>amortecido</a:t>
            </a:r>
            <a:r>
              <a:rPr lang="en-US" b="1" dirty="0"/>
              <a:t>:</a:t>
            </a:r>
          </a:p>
          <a:p>
            <a:r>
              <a:rPr lang="en-US" dirty="0" err="1"/>
              <a:t>Trajetórias</a:t>
            </a:r>
            <a:r>
              <a:rPr lang="en-US" dirty="0"/>
              <a:t> -&gt; </a:t>
            </a:r>
            <a:r>
              <a:rPr lang="en-US" dirty="0" err="1"/>
              <a:t>ponto</a:t>
            </a:r>
            <a:endParaRPr lang="en-US" dirty="0"/>
          </a:p>
          <a:p>
            <a:r>
              <a:rPr lang="en-US" sz="1200" dirty="0"/>
              <a:t>(</a:t>
            </a:r>
            <a:r>
              <a:rPr lang="en-US" sz="1200" dirty="0" err="1"/>
              <a:t>independente</a:t>
            </a:r>
            <a:r>
              <a:rPr lang="en-US" sz="1200" dirty="0"/>
              <a:t> de </a:t>
            </a:r>
            <a:r>
              <a:rPr lang="en-US" sz="1200" dirty="0" err="1"/>
              <a:t>oscilar</a:t>
            </a:r>
            <a:r>
              <a:rPr lang="en-US" sz="1200" dirty="0"/>
              <a:t> </a:t>
            </a:r>
            <a:r>
              <a:rPr lang="en-US" sz="1200" dirty="0" err="1"/>
              <a:t>ou</a:t>
            </a:r>
            <a:r>
              <a:rPr lang="en-US" sz="1200" dirty="0"/>
              <a:t> </a:t>
            </a:r>
            <a:r>
              <a:rPr lang="en-US" sz="1200" dirty="0" err="1"/>
              <a:t>não</a:t>
            </a:r>
            <a:r>
              <a:rPr lang="en-US" sz="1200" dirty="0"/>
              <a:t>)</a:t>
            </a:r>
            <a:endParaRPr lang="pt-BR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DED00CA-031E-8E7C-750F-EE79776A918D}"/>
                  </a:ext>
                </a:extLst>
              </p:cNvPr>
              <p:cNvSpPr txBox="1"/>
              <p:nvPr/>
            </p:nvSpPr>
            <p:spPr>
              <a:xfrm>
                <a:off x="342626" y="4759245"/>
                <a:ext cx="2463560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Atrator: </a:t>
                </a:r>
                <a:r>
                  <a:rPr lang="en-US" b="1" dirty="0" err="1">
                    <a:solidFill>
                      <a:srgbClr val="FF0000"/>
                    </a:solidFill>
                  </a:rPr>
                  <a:t>ponto</a:t>
                </a:r>
                <a:r>
                  <a:rPr lang="en-US" b="1" dirty="0">
                    <a:solidFill>
                      <a:srgbClr val="FF0000"/>
                    </a:solidFill>
                  </a:rPr>
                  <a:t> </a:t>
                </a:r>
                <a:r>
                  <a:rPr lang="en-US" b="1" dirty="0" err="1">
                    <a:solidFill>
                      <a:srgbClr val="FF0000"/>
                    </a:solidFill>
                  </a:rPr>
                  <a:t>fixo</a:t>
                </a:r>
                <a:r>
                  <a:rPr lang="en-US" b="1" dirty="0">
                    <a:solidFill>
                      <a:srgbClr val="FF0000"/>
                    </a:solidFill>
                  </a:rPr>
                  <a:t> (PF)</a:t>
                </a:r>
                <a:r>
                  <a:rPr lang="en-US" b="1" dirty="0"/>
                  <a:t>!</a:t>
                </a:r>
              </a:p>
              <a:p>
                <a:endParaRPr lang="en-US" b="1" dirty="0"/>
              </a:p>
              <a:p>
                <a:r>
                  <a:rPr lang="en-US" dirty="0"/>
                  <a:t>PF: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=0;±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endParaRPr lang="pt-BR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DED00CA-031E-8E7C-750F-EE79776A91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626" y="4759245"/>
                <a:ext cx="2463560" cy="923330"/>
              </a:xfrm>
              <a:prstGeom prst="rect">
                <a:avLst/>
              </a:prstGeom>
              <a:blipFill>
                <a:blip r:embed="rId8"/>
                <a:stretch>
                  <a:fillRect l="-1980" t="-3974" r="-1238" b="-993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TextBox 42">
            <a:extLst>
              <a:ext uri="{FF2B5EF4-FFF2-40B4-BE49-F238E27FC236}">
                <a16:creationId xmlns:a16="http://schemas.microsoft.com/office/drawing/2014/main" id="{D439B182-56F6-0893-4474-0EDE8326EB73}"/>
              </a:ext>
            </a:extLst>
          </p:cNvPr>
          <p:cNvSpPr txBox="1"/>
          <p:nvPr/>
        </p:nvSpPr>
        <p:spPr>
          <a:xfrm>
            <a:off x="3100673" y="1523709"/>
            <a:ext cx="285199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Osciladores</a:t>
            </a:r>
            <a:r>
              <a:rPr lang="en-US" b="1" dirty="0"/>
              <a:t> </a:t>
            </a:r>
            <a:r>
              <a:rPr lang="en-US" b="1" dirty="0" err="1"/>
              <a:t>não-lineares</a:t>
            </a:r>
            <a:r>
              <a:rPr lang="en-US" b="1" dirty="0"/>
              <a:t>:</a:t>
            </a:r>
          </a:p>
          <a:p>
            <a:r>
              <a:rPr lang="en-US" dirty="0" err="1"/>
              <a:t>Trajetórias</a:t>
            </a:r>
            <a:r>
              <a:rPr lang="en-US" dirty="0"/>
              <a:t> -&gt; </a:t>
            </a:r>
            <a:r>
              <a:rPr lang="en-US" dirty="0" err="1"/>
              <a:t>ciclo</a:t>
            </a:r>
            <a:r>
              <a:rPr lang="en-US" dirty="0"/>
              <a:t> ISOLADO!</a:t>
            </a:r>
          </a:p>
          <a:p>
            <a:r>
              <a:rPr lang="en-US" dirty="0"/>
              <a:t>Ex: </a:t>
            </a:r>
            <a:r>
              <a:rPr lang="en-US" dirty="0" err="1"/>
              <a:t>neurônios</a:t>
            </a:r>
            <a:endParaRPr 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5CE8EFB-2E6E-4D90-7204-ED3B8BE3DF88}"/>
              </a:ext>
            </a:extLst>
          </p:cNvPr>
          <p:cNvSpPr txBox="1"/>
          <p:nvPr/>
        </p:nvSpPr>
        <p:spPr>
          <a:xfrm>
            <a:off x="3072299" y="4593140"/>
            <a:ext cx="26046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Atrator</a:t>
            </a:r>
            <a:r>
              <a:rPr lang="en-US" b="1" dirty="0"/>
              <a:t>:</a:t>
            </a:r>
          </a:p>
          <a:p>
            <a:r>
              <a:rPr lang="en-US" b="1" dirty="0" err="1">
                <a:solidFill>
                  <a:srgbClr val="FF0000"/>
                </a:solidFill>
              </a:rPr>
              <a:t>Ciclo-limite</a:t>
            </a:r>
            <a:r>
              <a:rPr lang="en-US" dirty="0"/>
              <a:t> (amplitude </a:t>
            </a:r>
            <a:r>
              <a:rPr lang="en-US" b="1" dirty="0" err="1"/>
              <a:t>não</a:t>
            </a:r>
            <a:r>
              <a:rPr lang="en-US" b="1" dirty="0"/>
              <a:t> </a:t>
            </a:r>
            <a:r>
              <a:rPr lang="en-US" b="1" dirty="0" err="1"/>
              <a:t>depende</a:t>
            </a:r>
            <a:r>
              <a:rPr lang="en-US" b="1" dirty="0"/>
              <a:t> </a:t>
            </a:r>
            <a:r>
              <a:rPr lang="en-US" dirty="0"/>
              <a:t>das CI’s!!!)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9D429617-ED0D-7B57-2B19-3DFC0006FCEE}"/>
              </a:ext>
            </a:extLst>
          </p:cNvPr>
          <p:cNvGrpSpPr/>
          <p:nvPr/>
        </p:nvGrpSpPr>
        <p:grpSpPr>
          <a:xfrm>
            <a:off x="3000999" y="2668295"/>
            <a:ext cx="2599701" cy="1477695"/>
            <a:chOff x="4375380" y="2351029"/>
            <a:chExt cx="3976688" cy="2260387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43D4B990-B8F7-6BB3-B2CA-2F1E9FE9105C}"/>
                </a:ext>
              </a:extLst>
            </p:cNvPr>
            <p:cNvGrpSpPr/>
            <p:nvPr/>
          </p:nvGrpSpPr>
          <p:grpSpPr>
            <a:xfrm>
              <a:off x="4375380" y="2351029"/>
              <a:ext cx="3976688" cy="2260387"/>
              <a:chOff x="4432530" y="2246254"/>
              <a:chExt cx="3976688" cy="2260387"/>
            </a:xfrm>
          </p:grpSpPr>
          <p:pic>
            <p:nvPicPr>
              <p:cNvPr id="34" name="Picture 33">
                <a:extLst>
                  <a:ext uri="{FF2B5EF4-FFF2-40B4-BE49-F238E27FC236}">
                    <a16:creationId xmlns:a16="http://schemas.microsoft.com/office/drawing/2014/main" id="{3B198976-78E2-213F-2478-94D7D5165C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432530" y="2246254"/>
                <a:ext cx="3976688" cy="2260387"/>
              </a:xfrm>
              <a:prstGeom prst="rect">
                <a:avLst/>
              </a:prstGeom>
            </p:spPr>
          </p:pic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ABD3BD07-7668-C419-A13F-8B97F436263B}"/>
                  </a:ext>
                </a:extLst>
              </p:cNvPr>
              <p:cNvSpPr/>
              <p:nvPr/>
            </p:nvSpPr>
            <p:spPr>
              <a:xfrm>
                <a:off x="4876800" y="3248025"/>
                <a:ext cx="620099" cy="802112"/>
              </a:xfrm>
              <a:custGeom>
                <a:avLst/>
                <a:gdLst>
                  <a:gd name="connsiteX0" fmla="*/ 0 w 620099"/>
                  <a:gd name="connsiteY0" fmla="*/ 790575 h 802112"/>
                  <a:gd name="connsiteX1" fmla="*/ 47625 w 620099"/>
                  <a:gd name="connsiteY1" fmla="*/ 800100 h 802112"/>
                  <a:gd name="connsiteX2" fmla="*/ 285750 w 620099"/>
                  <a:gd name="connsiteY2" fmla="*/ 781050 h 802112"/>
                  <a:gd name="connsiteX3" fmla="*/ 381000 w 620099"/>
                  <a:gd name="connsiteY3" fmla="*/ 723900 h 802112"/>
                  <a:gd name="connsiteX4" fmla="*/ 409575 w 620099"/>
                  <a:gd name="connsiteY4" fmla="*/ 714375 h 802112"/>
                  <a:gd name="connsiteX5" fmla="*/ 447675 w 620099"/>
                  <a:gd name="connsiteY5" fmla="*/ 676275 h 802112"/>
                  <a:gd name="connsiteX6" fmla="*/ 485775 w 620099"/>
                  <a:gd name="connsiteY6" fmla="*/ 647700 h 802112"/>
                  <a:gd name="connsiteX7" fmla="*/ 514350 w 620099"/>
                  <a:gd name="connsiteY7" fmla="*/ 561975 h 802112"/>
                  <a:gd name="connsiteX8" fmla="*/ 552450 w 620099"/>
                  <a:gd name="connsiteY8" fmla="*/ 495300 h 802112"/>
                  <a:gd name="connsiteX9" fmla="*/ 571500 w 620099"/>
                  <a:gd name="connsiteY9" fmla="*/ 371475 h 802112"/>
                  <a:gd name="connsiteX10" fmla="*/ 581025 w 620099"/>
                  <a:gd name="connsiteY10" fmla="*/ 276225 h 802112"/>
                  <a:gd name="connsiteX11" fmla="*/ 600075 w 620099"/>
                  <a:gd name="connsiteY11" fmla="*/ 180975 h 802112"/>
                  <a:gd name="connsiteX12" fmla="*/ 609600 w 620099"/>
                  <a:gd name="connsiteY12" fmla="*/ 123825 h 802112"/>
                  <a:gd name="connsiteX13" fmla="*/ 619125 w 620099"/>
                  <a:gd name="connsiteY13" fmla="*/ 85725 h 802112"/>
                  <a:gd name="connsiteX14" fmla="*/ 619125 w 620099"/>
                  <a:gd name="connsiteY14" fmla="*/ 0 h 802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620099" h="802112">
                    <a:moveTo>
                      <a:pt x="0" y="790575"/>
                    </a:moveTo>
                    <a:cubicBezTo>
                      <a:pt x="15875" y="793750"/>
                      <a:pt x="31436" y="800100"/>
                      <a:pt x="47625" y="800100"/>
                    </a:cubicBezTo>
                    <a:cubicBezTo>
                      <a:pt x="97035" y="800100"/>
                      <a:pt x="215276" y="811253"/>
                      <a:pt x="285750" y="781050"/>
                    </a:cubicBezTo>
                    <a:cubicBezTo>
                      <a:pt x="348802" y="754028"/>
                      <a:pt x="304823" y="766221"/>
                      <a:pt x="381000" y="723900"/>
                    </a:cubicBezTo>
                    <a:cubicBezTo>
                      <a:pt x="389777" y="719024"/>
                      <a:pt x="400050" y="717550"/>
                      <a:pt x="409575" y="714375"/>
                    </a:cubicBezTo>
                    <a:cubicBezTo>
                      <a:pt x="422275" y="701675"/>
                      <a:pt x="434158" y="688102"/>
                      <a:pt x="447675" y="676275"/>
                    </a:cubicBezTo>
                    <a:cubicBezTo>
                      <a:pt x="459622" y="665821"/>
                      <a:pt x="476250" y="660400"/>
                      <a:pt x="485775" y="647700"/>
                    </a:cubicBezTo>
                    <a:cubicBezTo>
                      <a:pt x="506621" y="619906"/>
                      <a:pt x="503026" y="592173"/>
                      <a:pt x="514350" y="561975"/>
                    </a:cubicBezTo>
                    <a:cubicBezTo>
                      <a:pt x="524708" y="534353"/>
                      <a:pt x="536659" y="518987"/>
                      <a:pt x="552450" y="495300"/>
                    </a:cubicBezTo>
                    <a:cubicBezTo>
                      <a:pt x="559340" y="453960"/>
                      <a:pt x="566598" y="413146"/>
                      <a:pt x="571500" y="371475"/>
                    </a:cubicBezTo>
                    <a:cubicBezTo>
                      <a:pt x="575228" y="339785"/>
                      <a:pt x="577067" y="307887"/>
                      <a:pt x="581025" y="276225"/>
                    </a:cubicBezTo>
                    <a:cubicBezTo>
                      <a:pt x="591905" y="189186"/>
                      <a:pt x="586406" y="249318"/>
                      <a:pt x="600075" y="180975"/>
                    </a:cubicBezTo>
                    <a:cubicBezTo>
                      <a:pt x="603863" y="162037"/>
                      <a:pt x="605812" y="142763"/>
                      <a:pt x="609600" y="123825"/>
                    </a:cubicBezTo>
                    <a:cubicBezTo>
                      <a:pt x="612167" y="110988"/>
                      <a:pt x="618121" y="98777"/>
                      <a:pt x="619125" y="85725"/>
                    </a:cubicBezTo>
                    <a:cubicBezTo>
                      <a:pt x="621317" y="57234"/>
                      <a:pt x="619125" y="28575"/>
                      <a:pt x="619125" y="0"/>
                    </a:cubicBezTo>
                  </a:path>
                </a:pathLst>
              </a:custGeom>
              <a:no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578625FC-8657-3B8F-3F15-C4DE2B2452ED}"/>
                  </a:ext>
                </a:extLst>
              </p:cNvPr>
              <p:cNvSpPr/>
              <p:nvPr/>
            </p:nvSpPr>
            <p:spPr>
              <a:xfrm>
                <a:off x="4895850" y="2933700"/>
                <a:ext cx="438150" cy="942975"/>
              </a:xfrm>
              <a:custGeom>
                <a:avLst/>
                <a:gdLst>
                  <a:gd name="connsiteX0" fmla="*/ 0 w 438150"/>
                  <a:gd name="connsiteY0" fmla="*/ 0 h 942975"/>
                  <a:gd name="connsiteX1" fmla="*/ 85725 w 438150"/>
                  <a:gd name="connsiteY1" fmla="*/ 66675 h 942975"/>
                  <a:gd name="connsiteX2" fmla="*/ 142875 w 438150"/>
                  <a:gd name="connsiteY2" fmla="*/ 114300 h 942975"/>
                  <a:gd name="connsiteX3" fmla="*/ 152400 w 438150"/>
                  <a:gd name="connsiteY3" fmla="*/ 142875 h 942975"/>
                  <a:gd name="connsiteX4" fmla="*/ 171450 w 438150"/>
                  <a:gd name="connsiteY4" fmla="*/ 171450 h 942975"/>
                  <a:gd name="connsiteX5" fmla="*/ 200025 w 438150"/>
                  <a:gd name="connsiteY5" fmla="*/ 257175 h 942975"/>
                  <a:gd name="connsiteX6" fmla="*/ 219075 w 438150"/>
                  <a:gd name="connsiteY6" fmla="*/ 323850 h 942975"/>
                  <a:gd name="connsiteX7" fmla="*/ 228600 w 438150"/>
                  <a:gd name="connsiteY7" fmla="*/ 352425 h 942975"/>
                  <a:gd name="connsiteX8" fmla="*/ 238125 w 438150"/>
                  <a:gd name="connsiteY8" fmla="*/ 390525 h 942975"/>
                  <a:gd name="connsiteX9" fmla="*/ 257175 w 438150"/>
                  <a:gd name="connsiteY9" fmla="*/ 428625 h 942975"/>
                  <a:gd name="connsiteX10" fmla="*/ 276225 w 438150"/>
                  <a:gd name="connsiteY10" fmla="*/ 552450 h 942975"/>
                  <a:gd name="connsiteX11" fmla="*/ 285750 w 438150"/>
                  <a:gd name="connsiteY11" fmla="*/ 581025 h 942975"/>
                  <a:gd name="connsiteX12" fmla="*/ 295275 w 438150"/>
                  <a:gd name="connsiteY12" fmla="*/ 619125 h 942975"/>
                  <a:gd name="connsiteX13" fmla="*/ 304800 w 438150"/>
                  <a:gd name="connsiteY13" fmla="*/ 752475 h 942975"/>
                  <a:gd name="connsiteX14" fmla="*/ 342900 w 438150"/>
                  <a:gd name="connsiteY14" fmla="*/ 828675 h 942975"/>
                  <a:gd name="connsiteX15" fmla="*/ 361950 w 438150"/>
                  <a:gd name="connsiteY15" fmla="*/ 914400 h 942975"/>
                  <a:gd name="connsiteX16" fmla="*/ 381000 w 438150"/>
                  <a:gd name="connsiteY16" fmla="*/ 942975 h 942975"/>
                  <a:gd name="connsiteX17" fmla="*/ 419100 w 438150"/>
                  <a:gd name="connsiteY17" fmla="*/ 933450 h 942975"/>
                  <a:gd name="connsiteX18" fmla="*/ 438150 w 438150"/>
                  <a:gd name="connsiteY18" fmla="*/ 895350 h 942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438150" h="942975">
                    <a:moveTo>
                      <a:pt x="0" y="0"/>
                    </a:moveTo>
                    <a:cubicBezTo>
                      <a:pt x="28575" y="22225"/>
                      <a:pt x="57915" y="43500"/>
                      <a:pt x="85725" y="66675"/>
                    </a:cubicBezTo>
                    <a:cubicBezTo>
                      <a:pt x="159064" y="127791"/>
                      <a:pt x="71929" y="67002"/>
                      <a:pt x="142875" y="114300"/>
                    </a:cubicBezTo>
                    <a:cubicBezTo>
                      <a:pt x="146050" y="123825"/>
                      <a:pt x="147910" y="133895"/>
                      <a:pt x="152400" y="142875"/>
                    </a:cubicBezTo>
                    <a:cubicBezTo>
                      <a:pt x="157520" y="153114"/>
                      <a:pt x="167047" y="160883"/>
                      <a:pt x="171450" y="171450"/>
                    </a:cubicBezTo>
                    <a:cubicBezTo>
                      <a:pt x="183035" y="199254"/>
                      <a:pt x="190500" y="228600"/>
                      <a:pt x="200025" y="257175"/>
                    </a:cubicBezTo>
                    <a:cubicBezTo>
                      <a:pt x="222863" y="325688"/>
                      <a:pt x="195155" y="240129"/>
                      <a:pt x="219075" y="323850"/>
                    </a:cubicBezTo>
                    <a:cubicBezTo>
                      <a:pt x="221833" y="333504"/>
                      <a:pt x="225842" y="342771"/>
                      <a:pt x="228600" y="352425"/>
                    </a:cubicBezTo>
                    <a:cubicBezTo>
                      <a:pt x="232196" y="365012"/>
                      <a:pt x="233528" y="378268"/>
                      <a:pt x="238125" y="390525"/>
                    </a:cubicBezTo>
                    <a:cubicBezTo>
                      <a:pt x="243111" y="403820"/>
                      <a:pt x="250825" y="415925"/>
                      <a:pt x="257175" y="428625"/>
                    </a:cubicBezTo>
                    <a:cubicBezTo>
                      <a:pt x="260213" y="449894"/>
                      <a:pt x="270939" y="528661"/>
                      <a:pt x="276225" y="552450"/>
                    </a:cubicBezTo>
                    <a:cubicBezTo>
                      <a:pt x="278403" y="562251"/>
                      <a:pt x="282992" y="571371"/>
                      <a:pt x="285750" y="581025"/>
                    </a:cubicBezTo>
                    <a:cubicBezTo>
                      <a:pt x="289346" y="593612"/>
                      <a:pt x="292100" y="606425"/>
                      <a:pt x="295275" y="619125"/>
                    </a:cubicBezTo>
                    <a:cubicBezTo>
                      <a:pt x="298450" y="663575"/>
                      <a:pt x="294924" y="709020"/>
                      <a:pt x="304800" y="752475"/>
                    </a:cubicBezTo>
                    <a:cubicBezTo>
                      <a:pt x="311094" y="780167"/>
                      <a:pt x="342900" y="828675"/>
                      <a:pt x="342900" y="828675"/>
                    </a:cubicBezTo>
                    <a:cubicBezTo>
                      <a:pt x="346558" y="850625"/>
                      <a:pt x="350226" y="890952"/>
                      <a:pt x="361950" y="914400"/>
                    </a:cubicBezTo>
                    <a:cubicBezTo>
                      <a:pt x="367070" y="924639"/>
                      <a:pt x="374650" y="933450"/>
                      <a:pt x="381000" y="942975"/>
                    </a:cubicBezTo>
                    <a:cubicBezTo>
                      <a:pt x="393700" y="939800"/>
                      <a:pt x="409043" y="941831"/>
                      <a:pt x="419100" y="933450"/>
                    </a:cubicBezTo>
                    <a:cubicBezTo>
                      <a:pt x="430008" y="924360"/>
                      <a:pt x="438150" y="895350"/>
                      <a:pt x="438150" y="895350"/>
                    </a:cubicBezTo>
                  </a:path>
                </a:pathLst>
              </a:custGeom>
              <a:no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A7C658EE-7A20-DD4C-FA7C-DB5A8B8C3D31}"/>
                  </a:ext>
                </a:extLst>
              </p:cNvPr>
              <p:cNvSpPr/>
              <p:nvPr/>
            </p:nvSpPr>
            <p:spPr>
              <a:xfrm>
                <a:off x="4886325" y="3705225"/>
                <a:ext cx="409575" cy="257175"/>
              </a:xfrm>
              <a:custGeom>
                <a:avLst/>
                <a:gdLst>
                  <a:gd name="connsiteX0" fmla="*/ 0 w 409575"/>
                  <a:gd name="connsiteY0" fmla="*/ 0 h 257175"/>
                  <a:gd name="connsiteX1" fmla="*/ 104775 w 409575"/>
                  <a:gd name="connsiteY1" fmla="*/ 57150 h 257175"/>
                  <a:gd name="connsiteX2" fmla="*/ 171450 w 409575"/>
                  <a:gd name="connsiteY2" fmla="*/ 152400 h 257175"/>
                  <a:gd name="connsiteX3" fmla="*/ 209550 w 409575"/>
                  <a:gd name="connsiteY3" fmla="*/ 190500 h 257175"/>
                  <a:gd name="connsiteX4" fmla="*/ 266700 w 409575"/>
                  <a:gd name="connsiteY4" fmla="*/ 257175 h 257175"/>
                  <a:gd name="connsiteX5" fmla="*/ 361950 w 409575"/>
                  <a:gd name="connsiteY5" fmla="*/ 247650 h 257175"/>
                  <a:gd name="connsiteX6" fmla="*/ 390525 w 409575"/>
                  <a:gd name="connsiteY6" fmla="*/ 219075 h 257175"/>
                  <a:gd name="connsiteX7" fmla="*/ 409575 w 409575"/>
                  <a:gd name="connsiteY7" fmla="*/ 190500 h 257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09575" h="257175">
                    <a:moveTo>
                      <a:pt x="0" y="0"/>
                    </a:moveTo>
                    <a:cubicBezTo>
                      <a:pt x="36578" y="14631"/>
                      <a:pt x="76657" y="26869"/>
                      <a:pt x="104775" y="57150"/>
                    </a:cubicBezTo>
                    <a:cubicBezTo>
                      <a:pt x="131146" y="85550"/>
                      <a:pt x="144046" y="124996"/>
                      <a:pt x="171450" y="152400"/>
                    </a:cubicBezTo>
                    <a:cubicBezTo>
                      <a:pt x="184150" y="165100"/>
                      <a:pt x="197723" y="176983"/>
                      <a:pt x="209550" y="190500"/>
                    </a:cubicBezTo>
                    <a:cubicBezTo>
                      <a:pt x="295084" y="288253"/>
                      <a:pt x="185427" y="175902"/>
                      <a:pt x="266700" y="257175"/>
                    </a:cubicBezTo>
                    <a:cubicBezTo>
                      <a:pt x="298450" y="254000"/>
                      <a:pt x="331453" y="257034"/>
                      <a:pt x="361950" y="247650"/>
                    </a:cubicBezTo>
                    <a:cubicBezTo>
                      <a:pt x="374825" y="243689"/>
                      <a:pt x="381901" y="229423"/>
                      <a:pt x="390525" y="219075"/>
                    </a:cubicBezTo>
                    <a:cubicBezTo>
                      <a:pt x="397854" y="210281"/>
                      <a:pt x="409575" y="190500"/>
                      <a:pt x="409575" y="190500"/>
                    </a:cubicBezTo>
                  </a:path>
                </a:pathLst>
              </a:custGeom>
              <a:no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D7E3A0B5-71D8-DF55-737D-4A83ACA3FF9E}"/>
                    </a:ext>
                  </a:extLst>
                </p:cNvPr>
                <p:cNvSpPr txBox="1"/>
                <p:nvPr/>
              </p:nvSpPr>
              <p:spPr>
                <a:xfrm>
                  <a:off x="4384153" y="2849291"/>
                  <a:ext cx="276101" cy="276999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D7E3A0B5-71D8-DF55-737D-4A83ACA3FF9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84153" y="2849291"/>
                  <a:ext cx="276101" cy="276999"/>
                </a:xfrm>
                <a:prstGeom prst="rect">
                  <a:avLst/>
                </a:prstGeom>
                <a:blipFill>
                  <a:blip r:embed="rId10"/>
                  <a:stretch>
                    <a:fillRect l="-33333" r="-50000" b="-76667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EF307E80-4C57-522A-6201-C46D11F24C74}"/>
              </a:ext>
            </a:extLst>
          </p:cNvPr>
          <p:cNvSpPr txBox="1"/>
          <p:nvPr/>
        </p:nvSpPr>
        <p:spPr>
          <a:xfrm>
            <a:off x="342626" y="946260"/>
            <a:ext cx="26583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 err="1">
                <a:solidFill>
                  <a:srgbClr val="FF0000"/>
                </a:solidFill>
              </a:rPr>
              <a:t>Visualizando</a:t>
            </a:r>
            <a:r>
              <a:rPr lang="en-US" sz="2000" b="1" dirty="0">
                <a:solidFill>
                  <a:srgbClr val="FF0000"/>
                </a:solidFill>
              </a:rPr>
              <a:t> </a:t>
            </a:r>
            <a:r>
              <a:rPr lang="en-US" sz="2000" b="1" dirty="0" err="1">
                <a:solidFill>
                  <a:srgbClr val="FF0000"/>
                </a:solidFill>
              </a:rPr>
              <a:t>atratores</a:t>
            </a:r>
            <a:endParaRPr lang="en-US" sz="2000" b="1" dirty="0">
              <a:solidFill>
                <a:srgbClr val="FF0000"/>
              </a:solidFill>
            </a:endParaRP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170BACE9-F328-263C-EFAD-406F3D5EFB4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53161" y="2614741"/>
            <a:ext cx="2586154" cy="1381124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37AEE7A6-64DE-DBF0-0D75-7998E6CB4233}"/>
              </a:ext>
            </a:extLst>
          </p:cNvPr>
          <p:cNvSpPr txBox="1"/>
          <p:nvPr/>
        </p:nvSpPr>
        <p:spPr>
          <a:xfrm>
            <a:off x="6215061" y="1482469"/>
            <a:ext cx="20799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Trajetórias</a:t>
            </a:r>
            <a:r>
              <a:rPr lang="en-US" b="1" dirty="0"/>
              <a:t> </a:t>
            </a:r>
            <a:r>
              <a:rPr lang="en-US" b="1" dirty="0" err="1"/>
              <a:t>caóticas</a:t>
            </a:r>
            <a:r>
              <a:rPr lang="en-US" b="1" dirty="0"/>
              <a:t>:</a:t>
            </a:r>
          </a:p>
          <a:p>
            <a:r>
              <a:rPr lang="en-US" dirty="0" err="1"/>
              <a:t>Trajetórias</a:t>
            </a:r>
            <a:r>
              <a:rPr lang="en-US" dirty="0"/>
              <a:t> -&gt; fractal</a:t>
            </a:r>
          </a:p>
          <a:p>
            <a:r>
              <a:rPr lang="en-US" dirty="0"/>
              <a:t>Ex: </a:t>
            </a:r>
            <a:r>
              <a:rPr lang="en-US" dirty="0" err="1"/>
              <a:t>atmosfera</a:t>
            </a:r>
            <a:endParaRPr lang="en-US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F4797BA-16AD-6A3C-A0D0-28E017E49BC4}"/>
              </a:ext>
            </a:extLst>
          </p:cNvPr>
          <p:cNvSpPr txBox="1"/>
          <p:nvPr/>
        </p:nvSpPr>
        <p:spPr>
          <a:xfrm>
            <a:off x="6196285" y="4585110"/>
            <a:ext cx="26046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“</a:t>
            </a:r>
            <a:r>
              <a:rPr lang="en-US" b="1" dirty="0" err="1"/>
              <a:t>Atrator</a:t>
            </a:r>
            <a:r>
              <a:rPr lang="en-US" b="1" dirty="0"/>
              <a:t> </a:t>
            </a:r>
            <a:r>
              <a:rPr lang="en-US" b="1" dirty="0" err="1"/>
              <a:t>estranho</a:t>
            </a:r>
            <a:r>
              <a:rPr lang="en-US" b="1" dirty="0"/>
              <a:t>”:</a:t>
            </a:r>
          </a:p>
          <a:p>
            <a:r>
              <a:rPr lang="en-US" b="1" dirty="0">
                <a:solidFill>
                  <a:srgbClr val="FF0000"/>
                </a:solidFill>
              </a:rPr>
              <a:t>Curva fractal no </a:t>
            </a:r>
            <a:r>
              <a:rPr lang="en-US" b="1" dirty="0" err="1">
                <a:solidFill>
                  <a:srgbClr val="FF0000"/>
                </a:solidFill>
              </a:rPr>
              <a:t>espaço</a:t>
            </a:r>
            <a:r>
              <a:rPr lang="en-US" b="1" dirty="0">
                <a:solidFill>
                  <a:srgbClr val="FF0000"/>
                </a:solidFill>
              </a:rPr>
              <a:t> de </a:t>
            </a:r>
            <a:r>
              <a:rPr lang="en-US" b="1" dirty="0" err="1">
                <a:solidFill>
                  <a:srgbClr val="FF0000"/>
                </a:solidFill>
              </a:rPr>
              <a:t>fase</a:t>
            </a:r>
            <a:r>
              <a:rPr lang="en-US" b="1" dirty="0">
                <a:solidFill>
                  <a:srgbClr val="FF0000"/>
                </a:solidFill>
              </a:rPr>
              <a:t>, </a:t>
            </a:r>
            <a:r>
              <a:rPr lang="en-US" b="1" dirty="0" err="1">
                <a:solidFill>
                  <a:srgbClr val="FF0000"/>
                </a:solidFill>
              </a:rPr>
              <a:t>limitada</a:t>
            </a:r>
            <a:r>
              <a:rPr lang="en-US" b="1" dirty="0">
                <a:solidFill>
                  <a:srgbClr val="FF0000"/>
                </a:solidFill>
              </a:rPr>
              <a:t>, </a:t>
            </a:r>
            <a:r>
              <a:rPr lang="en-US" b="1" dirty="0" err="1">
                <a:solidFill>
                  <a:srgbClr val="FF0000"/>
                </a:solidFill>
              </a:rPr>
              <a:t>aperiódica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5D34EE-465B-ABC8-9314-66BE650F9442}"/>
              </a:ext>
            </a:extLst>
          </p:cNvPr>
          <p:cNvSpPr txBox="1"/>
          <p:nvPr/>
        </p:nvSpPr>
        <p:spPr>
          <a:xfrm>
            <a:off x="3425835" y="1020857"/>
            <a:ext cx="225106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 err="1">
                <a:solidFill>
                  <a:srgbClr val="FF0000"/>
                </a:solidFill>
              </a:rPr>
              <a:t>Séries</a:t>
            </a:r>
            <a:r>
              <a:rPr lang="en-US" sz="2000" b="1" dirty="0">
                <a:solidFill>
                  <a:srgbClr val="FF0000"/>
                </a:solidFill>
              </a:rPr>
              <a:t> </a:t>
            </a:r>
            <a:r>
              <a:rPr lang="en-US" sz="2000" b="1" dirty="0" err="1">
                <a:solidFill>
                  <a:srgbClr val="FF0000"/>
                </a:solidFill>
              </a:rPr>
              <a:t>temporais</a:t>
            </a:r>
            <a:endParaRPr 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2235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43" grpId="0"/>
      <p:bldP spid="44" grpId="0"/>
      <p:bldP spid="51" grpId="0"/>
      <p:bldP spid="5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4637FE-AB90-AC39-F5F5-695B2727BD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B216E-547D-881E-74FD-8D4DC61B0D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68337"/>
          </a:xfrm>
        </p:spPr>
        <p:txBody>
          <a:bodyPr>
            <a:normAutofit fontScale="90000"/>
          </a:bodyPr>
          <a:lstStyle/>
          <a:p>
            <a:r>
              <a:rPr lang="pt-BR" dirty="0"/>
              <a:t>Conceitos e definições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BB55BF4-A0AF-F5E6-6216-AE22856192DD}"/>
              </a:ext>
            </a:extLst>
          </p:cNvPr>
          <p:cNvSpPr txBox="1"/>
          <p:nvPr/>
        </p:nvSpPr>
        <p:spPr>
          <a:xfrm>
            <a:off x="379147" y="1545705"/>
            <a:ext cx="22510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Pêndulo</a:t>
            </a:r>
            <a:r>
              <a:rPr lang="en-US" b="1" dirty="0"/>
              <a:t> </a:t>
            </a:r>
            <a:r>
              <a:rPr lang="en-US" b="1" dirty="0" err="1"/>
              <a:t>amortecido</a:t>
            </a:r>
            <a:r>
              <a:rPr lang="en-US" b="1" dirty="0"/>
              <a:t>:</a:t>
            </a:r>
          </a:p>
          <a:p>
            <a:r>
              <a:rPr lang="en-US" dirty="0" err="1"/>
              <a:t>Trajetórias</a:t>
            </a:r>
            <a:r>
              <a:rPr lang="en-US" dirty="0"/>
              <a:t> -&gt; </a:t>
            </a:r>
            <a:r>
              <a:rPr lang="en-US" dirty="0" err="1"/>
              <a:t>ponto</a:t>
            </a:r>
            <a:endParaRPr lang="en-US" dirty="0"/>
          </a:p>
          <a:p>
            <a:r>
              <a:rPr lang="en-US" sz="1200" dirty="0"/>
              <a:t>(</a:t>
            </a:r>
            <a:r>
              <a:rPr lang="en-US" sz="1200" dirty="0" err="1"/>
              <a:t>independente</a:t>
            </a:r>
            <a:r>
              <a:rPr lang="en-US" sz="1200" dirty="0"/>
              <a:t> de </a:t>
            </a:r>
            <a:r>
              <a:rPr lang="en-US" sz="1200" dirty="0" err="1"/>
              <a:t>oscilar</a:t>
            </a:r>
            <a:r>
              <a:rPr lang="en-US" sz="1200" dirty="0"/>
              <a:t> </a:t>
            </a:r>
            <a:r>
              <a:rPr lang="en-US" sz="1200" dirty="0" err="1"/>
              <a:t>ou</a:t>
            </a:r>
            <a:r>
              <a:rPr lang="en-US" sz="1200" dirty="0"/>
              <a:t> </a:t>
            </a:r>
            <a:r>
              <a:rPr lang="en-US" sz="1200" dirty="0" err="1"/>
              <a:t>não</a:t>
            </a:r>
            <a:r>
              <a:rPr lang="en-US" sz="1200" dirty="0"/>
              <a:t>)</a:t>
            </a:r>
            <a:endParaRPr lang="pt-BR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DF6CC83-D187-F743-188F-93BBC7541CDA}"/>
                  </a:ext>
                </a:extLst>
              </p:cNvPr>
              <p:cNvSpPr txBox="1"/>
              <p:nvPr/>
            </p:nvSpPr>
            <p:spPr>
              <a:xfrm>
                <a:off x="396122" y="2540117"/>
                <a:ext cx="1997983" cy="738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/>
                  <a:t>Espaço de </a:t>
                </a:r>
                <a:r>
                  <a:rPr lang="en-US" sz="1400" b="1" dirty="0" err="1"/>
                  <a:t>fase</a:t>
                </a:r>
                <a:r>
                  <a:rPr lang="en-US" sz="1400" b="1" dirty="0"/>
                  <a:t>:</a:t>
                </a:r>
              </a:p>
              <a:p>
                <a:r>
                  <a:rPr lang="en-US" sz="1400" b="1" dirty="0" err="1">
                    <a:solidFill>
                      <a:srgbClr val="FF0000"/>
                    </a:solidFill>
                  </a:rPr>
                  <a:t>pontos</a:t>
                </a:r>
                <a:r>
                  <a:rPr lang="en-US" sz="1400" b="1" dirty="0">
                    <a:solidFill>
                      <a:srgbClr val="FF0000"/>
                    </a:solidFill>
                  </a:rPr>
                  <a:t> </a:t>
                </a:r>
                <a:r>
                  <a:rPr lang="en-US" sz="1400" b="1" dirty="0" err="1">
                    <a:solidFill>
                      <a:srgbClr val="FF0000"/>
                    </a:solidFill>
                  </a:rPr>
                  <a:t>fixos</a:t>
                </a:r>
                <a:r>
                  <a:rPr lang="en-US" sz="1400" b="1" dirty="0">
                    <a:solidFill>
                      <a:srgbClr val="FF0000"/>
                    </a:solidFill>
                  </a:rPr>
                  <a:t> </a:t>
                </a:r>
                <a:r>
                  <a:rPr lang="en-US" sz="1400" b="1" dirty="0" err="1">
                    <a:solidFill>
                      <a:srgbClr val="FF0000"/>
                    </a:solidFill>
                  </a:rPr>
                  <a:t>são</a:t>
                </a:r>
                <a:r>
                  <a:rPr lang="en-US" sz="1400" b="1" dirty="0">
                    <a:solidFill>
                      <a:srgbClr val="FF0000"/>
                    </a:solidFill>
                  </a:rPr>
                  <a:t> </a:t>
                </a:r>
                <a:r>
                  <a:rPr lang="en-US" sz="1400" b="1" dirty="0" err="1">
                    <a:solidFill>
                      <a:srgbClr val="FF0000"/>
                    </a:solidFill>
                  </a:rPr>
                  <a:t>pontos</a:t>
                </a:r>
                <a:r>
                  <a:rPr lang="en-US" sz="1400" b="1" dirty="0">
                    <a:solidFill>
                      <a:srgbClr val="FF0000"/>
                    </a:solidFill>
                  </a:rPr>
                  <a:t>!</a:t>
                </a:r>
                <a:endParaRPr lang="en-US" sz="1400" b="1" dirty="0"/>
              </a:p>
              <a:p>
                <a:r>
                  <a:rPr lang="en-US" sz="1400" dirty="0"/>
                  <a:t>PF: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=0,±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; </m:t>
                    </m:r>
                    <m:sSup>
                      <m:sSup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400" b="0" i="0" smtClean="0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pt-BR" sz="14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DF6CC83-D187-F743-188F-93BBC7541C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122" y="2540117"/>
                <a:ext cx="1997983" cy="738664"/>
              </a:xfrm>
              <a:prstGeom prst="rect">
                <a:avLst/>
              </a:prstGeom>
              <a:blipFill>
                <a:blip r:embed="rId2"/>
                <a:stretch>
                  <a:fillRect l="-915" t="-1653" r="-305" b="-743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TextBox 42">
            <a:extLst>
              <a:ext uri="{FF2B5EF4-FFF2-40B4-BE49-F238E27FC236}">
                <a16:creationId xmlns:a16="http://schemas.microsoft.com/office/drawing/2014/main" id="{BA8CD20E-11CB-6493-C0A4-C1C44CFE1E63}"/>
              </a:ext>
            </a:extLst>
          </p:cNvPr>
          <p:cNvSpPr txBox="1"/>
          <p:nvPr/>
        </p:nvSpPr>
        <p:spPr>
          <a:xfrm>
            <a:off x="3129248" y="1609434"/>
            <a:ext cx="27766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Osciladores</a:t>
            </a:r>
            <a:r>
              <a:rPr lang="en-US" b="1" dirty="0"/>
              <a:t> </a:t>
            </a:r>
            <a:r>
              <a:rPr lang="en-US" b="1" dirty="0" err="1"/>
              <a:t>não-lineares</a:t>
            </a:r>
            <a:r>
              <a:rPr lang="en-US" b="1" dirty="0"/>
              <a:t>:</a:t>
            </a:r>
          </a:p>
          <a:p>
            <a:r>
              <a:rPr lang="en-US" dirty="0" err="1"/>
              <a:t>Trajetórias</a:t>
            </a:r>
            <a:r>
              <a:rPr lang="en-US" dirty="0"/>
              <a:t> -&gt; </a:t>
            </a:r>
            <a:r>
              <a:rPr lang="en-US" dirty="0" err="1"/>
              <a:t>ciclo</a:t>
            </a:r>
            <a:r>
              <a:rPr lang="en-US" dirty="0"/>
              <a:t> ISOLADO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E839597-BAC1-1FC3-C634-C5F6E650851E}"/>
              </a:ext>
            </a:extLst>
          </p:cNvPr>
          <p:cNvSpPr txBox="1"/>
          <p:nvPr/>
        </p:nvSpPr>
        <p:spPr>
          <a:xfrm>
            <a:off x="3241301" y="2450015"/>
            <a:ext cx="225106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/>
              <a:t>Espaço</a:t>
            </a:r>
            <a:r>
              <a:rPr lang="en-US" sz="1400" b="1" dirty="0"/>
              <a:t> de </a:t>
            </a:r>
            <a:r>
              <a:rPr lang="en-US" sz="1400" b="1" dirty="0" err="1"/>
              <a:t>fase</a:t>
            </a:r>
            <a:r>
              <a:rPr lang="en-US" sz="1400" b="1" dirty="0"/>
              <a:t>:</a:t>
            </a:r>
          </a:p>
          <a:p>
            <a:r>
              <a:rPr lang="en-US" sz="1400" b="1" dirty="0" err="1">
                <a:solidFill>
                  <a:srgbClr val="FF0000"/>
                </a:solidFill>
              </a:rPr>
              <a:t>Ciclos-limites</a:t>
            </a:r>
            <a:r>
              <a:rPr lang="en-US" sz="1400" dirty="0"/>
              <a:t> </a:t>
            </a:r>
            <a:r>
              <a:rPr lang="en-US" sz="1400" dirty="0" err="1"/>
              <a:t>são</a:t>
            </a:r>
            <a:r>
              <a:rPr lang="en-US" sz="1400" dirty="0"/>
              <a:t> </a:t>
            </a:r>
            <a:r>
              <a:rPr lang="en-US" sz="1400" dirty="0" err="1"/>
              <a:t>órbitas</a:t>
            </a:r>
            <a:r>
              <a:rPr lang="en-US" sz="1400" dirty="0"/>
              <a:t> </a:t>
            </a:r>
            <a:r>
              <a:rPr lang="en-US" sz="1400" dirty="0" err="1"/>
              <a:t>fechadas</a:t>
            </a:r>
            <a:r>
              <a:rPr lang="en-US" sz="1400" dirty="0"/>
              <a:t> (</a:t>
            </a:r>
            <a:r>
              <a:rPr lang="en-US" sz="1400" dirty="0" err="1"/>
              <a:t>periódicas</a:t>
            </a:r>
            <a:r>
              <a:rPr lang="en-US" sz="1400" dirty="0"/>
              <a:t>!)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52BE0774-098A-5080-1003-2BF81816B69E}"/>
              </a:ext>
            </a:extLst>
          </p:cNvPr>
          <p:cNvGrpSpPr/>
          <p:nvPr/>
        </p:nvGrpSpPr>
        <p:grpSpPr>
          <a:xfrm>
            <a:off x="331177" y="3526519"/>
            <a:ext cx="2726821" cy="1810105"/>
            <a:chOff x="504094" y="3212559"/>
            <a:chExt cx="2726821" cy="1810105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AF84B7E1-7F9E-58A1-CCE9-2C402B1CF37D}"/>
                </a:ext>
              </a:extLst>
            </p:cNvPr>
            <p:cNvGrpSpPr/>
            <p:nvPr/>
          </p:nvGrpSpPr>
          <p:grpSpPr>
            <a:xfrm>
              <a:off x="617604" y="3212559"/>
              <a:ext cx="2613311" cy="1775907"/>
              <a:chOff x="617604" y="3212559"/>
              <a:chExt cx="2613311" cy="1775907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A5888A95-84BA-BC6F-CD70-9DF65BA1006C}"/>
                  </a:ext>
                </a:extLst>
              </p:cNvPr>
              <p:cNvGrpSpPr/>
              <p:nvPr/>
            </p:nvGrpSpPr>
            <p:grpSpPr>
              <a:xfrm>
                <a:off x="617604" y="3212559"/>
                <a:ext cx="2613311" cy="1775907"/>
                <a:chOff x="669925" y="2131625"/>
                <a:chExt cx="2613311" cy="1775907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2" name="TextBox 11">
                      <a:extLst>
                        <a:ext uri="{FF2B5EF4-FFF2-40B4-BE49-F238E27FC236}">
                          <a16:creationId xmlns:a16="http://schemas.microsoft.com/office/drawing/2014/main" id="{62AB8EC1-21CB-69FB-EE37-911DE8B9EB9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577975" y="2131625"/>
                      <a:ext cx="209994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Ω</m:t>
                            </m:r>
                          </m:oMath>
                        </m:oMathPara>
                      </a14:m>
                      <a:endParaRPr lang="pt-BR" dirty="0"/>
                    </a:p>
                  </p:txBody>
                </p:sp>
              </mc:Choice>
              <mc:Fallback xmlns="">
                <p:sp>
                  <p:nvSpPr>
                    <p:cNvPr id="12" name="TextBox 11">
                      <a:extLst>
                        <a:ext uri="{FF2B5EF4-FFF2-40B4-BE49-F238E27FC236}">
                          <a16:creationId xmlns:a16="http://schemas.microsoft.com/office/drawing/2014/main" id="{62AB8EC1-21CB-69FB-EE37-911DE8B9EB9D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577975" y="2131625"/>
                      <a:ext cx="209994" cy="276999"/>
                    </a:xfrm>
                    <a:prstGeom prst="rect">
                      <a:avLst/>
                    </a:prstGeom>
                    <a:blipFill>
                      <a:blip r:embed="rId3"/>
                      <a:stretch>
                        <a:fillRect l="-29412" r="-26471" b="-652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pt-BR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18" name="Group 17">
                  <a:extLst>
                    <a:ext uri="{FF2B5EF4-FFF2-40B4-BE49-F238E27FC236}">
                      <a16:creationId xmlns:a16="http://schemas.microsoft.com/office/drawing/2014/main" id="{2837C1D1-A12A-FC74-8BCE-862DD6ECD931}"/>
                    </a:ext>
                  </a:extLst>
                </p:cNvPr>
                <p:cNvGrpSpPr/>
                <p:nvPr/>
              </p:nvGrpSpPr>
              <p:grpSpPr>
                <a:xfrm>
                  <a:off x="669925" y="2371725"/>
                  <a:ext cx="2613311" cy="1535807"/>
                  <a:chOff x="441325" y="2232025"/>
                  <a:chExt cx="2613311" cy="1535807"/>
                </a:xfrm>
              </p:grpSpPr>
              <p:grpSp>
                <p:nvGrpSpPr>
                  <p:cNvPr id="21" name="Group 20">
                    <a:extLst>
                      <a:ext uri="{FF2B5EF4-FFF2-40B4-BE49-F238E27FC236}">
                        <a16:creationId xmlns:a16="http://schemas.microsoft.com/office/drawing/2014/main" id="{2D535C88-49EE-8FF1-69FA-DA4DE6B6B484}"/>
                      </a:ext>
                    </a:extLst>
                  </p:cNvPr>
                  <p:cNvGrpSpPr/>
                  <p:nvPr/>
                </p:nvGrpSpPr>
                <p:grpSpPr>
                  <a:xfrm>
                    <a:off x="441325" y="3305427"/>
                    <a:ext cx="2613311" cy="462405"/>
                    <a:chOff x="343841" y="3591177"/>
                    <a:chExt cx="2613311" cy="462405"/>
                  </a:xfrm>
                </p:grpSpPr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6" name="TextBox 5">
                          <a:extLst>
                            <a:ext uri="{FF2B5EF4-FFF2-40B4-BE49-F238E27FC236}">
                              <a16:creationId xmlns:a16="http://schemas.microsoft.com/office/drawing/2014/main" id="{7C69E0D9-37F8-8CB6-BB97-37F845F3394D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2767678" y="3591177"/>
                          <a:ext cx="189474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oMath>
                            </m:oMathPara>
                          </a14:m>
                          <a:endParaRPr lang="pt-BR" dirty="0"/>
                        </a:p>
                      </p:txBody>
                    </p:sp>
                  </mc:Choice>
                  <mc:Fallback xmlns="">
                    <p:sp>
                      <p:nvSpPr>
                        <p:cNvPr id="6" name="TextBox 5">
                          <a:extLst>
                            <a:ext uri="{FF2B5EF4-FFF2-40B4-BE49-F238E27FC236}">
                              <a16:creationId xmlns:a16="http://schemas.microsoft.com/office/drawing/2014/main" id="{7C69E0D9-37F8-8CB6-BB97-37F845F3394D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2767678" y="3591177"/>
                          <a:ext cx="189474" cy="276999"/>
                        </a:xfrm>
                        <a:prstGeom prst="rect">
                          <a:avLst/>
                        </a:prstGeom>
                        <a:blipFill>
                          <a:blip r:embed="rId4"/>
                          <a:stretch>
                            <a:fillRect l="-32258" r="-22581" b="-6667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pt-BR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10" name="TextBox 9">
                          <a:extLst>
                            <a:ext uri="{FF2B5EF4-FFF2-40B4-BE49-F238E27FC236}">
                              <a16:creationId xmlns:a16="http://schemas.microsoft.com/office/drawing/2014/main" id="{39B2A241-ABA3-B22D-1C68-35E1BD08F754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2142248" y="3702553"/>
                          <a:ext cx="194091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oMath>
                            </m:oMathPara>
                          </a14:m>
                          <a:endParaRPr lang="pt-BR" dirty="0"/>
                        </a:p>
                      </p:txBody>
                    </p:sp>
                  </mc:Choice>
                  <mc:Fallback xmlns="">
                    <p:sp>
                      <p:nvSpPr>
                        <p:cNvPr id="10" name="TextBox 9">
                          <a:extLst>
                            <a:ext uri="{FF2B5EF4-FFF2-40B4-BE49-F238E27FC236}">
                              <a16:creationId xmlns:a16="http://schemas.microsoft.com/office/drawing/2014/main" id="{39B2A241-ABA3-B22D-1C68-35E1BD08F754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2142248" y="3702553"/>
                          <a:ext cx="194091" cy="276999"/>
                        </a:xfrm>
                        <a:prstGeom prst="rect">
                          <a:avLst/>
                        </a:prstGeom>
                        <a:blipFill>
                          <a:blip r:embed="rId5"/>
                          <a:stretch>
                            <a:fillRect l="-18750" r="-15625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pt-BR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15" name="TextBox 14">
                          <a:extLst>
                            <a:ext uri="{FF2B5EF4-FFF2-40B4-BE49-F238E27FC236}">
                              <a16:creationId xmlns:a16="http://schemas.microsoft.com/office/drawing/2014/main" id="{61863DCF-02EC-AB15-5374-79CD9CAD3167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343841" y="3703366"/>
                          <a:ext cx="367216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oMath>
                            </m:oMathPara>
                          </a14:m>
                          <a:endParaRPr lang="pt-BR" dirty="0"/>
                        </a:p>
                      </p:txBody>
                    </p:sp>
                  </mc:Choice>
                  <mc:Fallback xmlns="">
                    <p:sp>
                      <p:nvSpPr>
                        <p:cNvPr id="15" name="TextBox 14">
                          <a:extLst>
                            <a:ext uri="{FF2B5EF4-FFF2-40B4-BE49-F238E27FC236}">
                              <a16:creationId xmlns:a16="http://schemas.microsoft.com/office/drawing/2014/main" id="{61863DCF-02EC-AB15-5374-79CD9CAD3167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343841" y="3703366"/>
                          <a:ext cx="367216" cy="276999"/>
                        </a:xfrm>
                        <a:prstGeom prst="rect">
                          <a:avLst/>
                        </a:prstGeom>
                        <a:blipFill>
                          <a:blip r:embed="rId6"/>
                          <a:stretch>
                            <a:fillRect l="-1667" r="-10000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pt-BR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17" name="TextBox 16">
                          <a:extLst>
                            <a:ext uri="{FF2B5EF4-FFF2-40B4-BE49-F238E27FC236}">
                              <a16:creationId xmlns:a16="http://schemas.microsoft.com/office/drawing/2014/main" id="{26A771D9-FC89-D9E3-5043-F619F90E1D23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1246626" y="3776583"/>
                          <a:ext cx="181139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pt-BR" dirty="0"/>
                        </a:p>
                      </p:txBody>
                    </p:sp>
                  </mc:Choice>
                  <mc:Fallback xmlns="">
                    <p:sp>
                      <p:nvSpPr>
                        <p:cNvPr id="17" name="TextBox 16">
                          <a:extLst>
                            <a:ext uri="{FF2B5EF4-FFF2-40B4-BE49-F238E27FC236}">
                              <a16:creationId xmlns:a16="http://schemas.microsoft.com/office/drawing/2014/main" id="{26A771D9-FC89-D9E3-5043-F619F90E1D23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1246626" y="3776583"/>
                          <a:ext cx="181139" cy="276999"/>
                        </a:xfrm>
                        <a:prstGeom prst="rect">
                          <a:avLst/>
                        </a:prstGeom>
                        <a:blipFill>
                          <a:blip r:embed="rId7"/>
                          <a:stretch>
                            <a:fillRect l="-30000" r="-30000" b="-6522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pt-BR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  <p:cxnSp>
                <p:nvCxnSpPr>
                  <p:cNvPr id="4" name="Straight Arrow Connector 3">
                    <a:extLst>
                      <a:ext uri="{FF2B5EF4-FFF2-40B4-BE49-F238E27FC236}">
                        <a16:creationId xmlns:a16="http://schemas.microsoft.com/office/drawing/2014/main" id="{B2EE8FA1-CF6C-498F-D89D-92A577211EEA}"/>
                      </a:ext>
                    </a:extLst>
                  </p:cNvPr>
                  <p:cNvCxnSpPr/>
                  <p:nvPr/>
                </p:nvCxnSpPr>
                <p:spPr>
                  <a:xfrm>
                    <a:off x="533400" y="3429000"/>
                    <a:ext cx="2352675" cy="0"/>
                  </a:xfrm>
                  <a:prstGeom prst="straightConnector1">
                    <a:avLst/>
                  </a:prstGeom>
                  <a:ln w="28575">
                    <a:solidFill>
                      <a:schemeClr val="tx1"/>
                    </a:solidFill>
                    <a:tailEnd type="arrow" w="sm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" name="Straight Arrow Connector 7">
                    <a:extLst>
                      <a:ext uri="{FF2B5EF4-FFF2-40B4-BE49-F238E27FC236}">
                        <a16:creationId xmlns:a16="http://schemas.microsoft.com/office/drawing/2014/main" id="{01D9E957-3F00-580F-35F0-B38730CDC46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527175" y="2232025"/>
                    <a:ext cx="0" cy="1406525"/>
                  </a:xfrm>
                  <a:prstGeom prst="straightConnector1">
                    <a:avLst/>
                  </a:prstGeom>
                  <a:ln w="28575">
                    <a:solidFill>
                      <a:schemeClr val="tx1"/>
                    </a:solidFill>
                    <a:tailEnd type="arrow" w="sm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3" name="Oval 12">
                    <a:extLst>
                      <a:ext uri="{FF2B5EF4-FFF2-40B4-BE49-F238E27FC236}">
                        <a16:creationId xmlns:a16="http://schemas.microsoft.com/office/drawing/2014/main" id="{0451181F-62D1-397B-E458-A0F9FC04856F}"/>
                      </a:ext>
                    </a:extLst>
                  </p:cNvPr>
                  <p:cNvSpPr/>
                  <p:nvPr/>
                </p:nvSpPr>
                <p:spPr>
                  <a:xfrm>
                    <a:off x="2273300" y="3343275"/>
                    <a:ext cx="149224" cy="149224"/>
                  </a:xfrm>
                  <a:prstGeom prst="ellipse">
                    <a:avLst/>
                  </a:prstGeom>
                  <a:solidFill>
                    <a:schemeClr val="bg1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4" name="Oval 13">
                    <a:extLst>
                      <a:ext uri="{FF2B5EF4-FFF2-40B4-BE49-F238E27FC236}">
                        <a16:creationId xmlns:a16="http://schemas.microsoft.com/office/drawing/2014/main" id="{25FBD3A2-2018-E9D7-2122-E55C85E593B2}"/>
                      </a:ext>
                    </a:extLst>
                  </p:cNvPr>
                  <p:cNvSpPr/>
                  <p:nvPr/>
                </p:nvSpPr>
                <p:spPr>
                  <a:xfrm>
                    <a:off x="1451600" y="3353303"/>
                    <a:ext cx="149224" cy="149224"/>
                  </a:xfrm>
                  <a:prstGeom prst="ellipse">
                    <a:avLst/>
                  </a:prstGeom>
                  <a:solidFill>
                    <a:schemeClr val="bg1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6" name="Oval 15">
                    <a:extLst>
                      <a:ext uri="{FF2B5EF4-FFF2-40B4-BE49-F238E27FC236}">
                        <a16:creationId xmlns:a16="http://schemas.microsoft.com/office/drawing/2014/main" id="{5B2E1154-5D5A-B1A2-DA13-B1896F4D85AA}"/>
                      </a:ext>
                    </a:extLst>
                  </p:cNvPr>
                  <p:cNvSpPr/>
                  <p:nvPr/>
                </p:nvSpPr>
                <p:spPr>
                  <a:xfrm>
                    <a:off x="626453" y="3349546"/>
                    <a:ext cx="149224" cy="149224"/>
                  </a:xfrm>
                  <a:prstGeom prst="ellipse">
                    <a:avLst/>
                  </a:prstGeom>
                  <a:solidFill>
                    <a:schemeClr val="bg1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</p:grp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1E47E5A7-9922-772D-D9F7-D3486EA0D321}"/>
                  </a:ext>
                </a:extLst>
              </p:cNvPr>
              <p:cNvCxnSpPr>
                <a:endCxn id="14" idx="1"/>
              </p:cNvCxnSpPr>
              <p:nvPr/>
            </p:nvCxnSpPr>
            <p:spPr>
              <a:xfrm>
                <a:off x="1410789" y="4330110"/>
                <a:ext cx="238943" cy="26568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0F5AB7B1-B77D-83D3-6825-2A69B0B003F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83082" y="4315312"/>
                <a:ext cx="253107" cy="28524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DAC77B90-A1FB-DDB9-8236-5B40CB4743C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773557" y="4710090"/>
                <a:ext cx="240036" cy="24445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48754E72-02B6-2696-1596-AAAD2ABEC41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330136" y="4700177"/>
                <a:ext cx="300793" cy="26681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EB1DD168-6E1D-6A3C-1A50-15CE9C80CD7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75611" y="4738863"/>
              <a:ext cx="240036" cy="24445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14DD124E-BCDB-BA42-3A73-9611DF2096C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4094" y="4710363"/>
              <a:ext cx="246773" cy="25396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4A314D2E-8048-F860-7542-466A0FDF74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3592" y="4340561"/>
              <a:ext cx="230064" cy="20881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8DDAD4E1-1075-3078-ABE9-5D8818BC2338}"/>
                </a:ext>
              </a:extLst>
            </p:cNvPr>
            <p:cNvCxnSpPr>
              <a:cxnSpLocks/>
            </p:cNvCxnSpPr>
            <p:nvPr/>
          </p:nvCxnSpPr>
          <p:spPr>
            <a:xfrm>
              <a:off x="553105" y="4306238"/>
              <a:ext cx="234307" cy="25880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96609458-88CF-5AAF-18DB-9C38BB1DA5A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96872" y="4727738"/>
              <a:ext cx="240036" cy="24445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84A999C3-406B-79B2-ACBF-FFFC5E6170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44166" y="4768696"/>
              <a:ext cx="246773" cy="25396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A226491E-D5FB-6692-4108-44BD60118E7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22680" y="4340561"/>
              <a:ext cx="230064" cy="20881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B73BED89-B1DE-4AB3-70EB-9B2BE857E1ED}"/>
                </a:ext>
              </a:extLst>
            </p:cNvPr>
            <p:cNvCxnSpPr>
              <a:cxnSpLocks/>
            </p:cNvCxnSpPr>
            <p:nvPr/>
          </p:nvCxnSpPr>
          <p:spPr>
            <a:xfrm>
              <a:off x="2195930" y="4302983"/>
              <a:ext cx="234307" cy="25880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EAEC1AE5-0C07-4A05-D60B-18233D024A93}"/>
              </a:ext>
            </a:extLst>
          </p:cNvPr>
          <p:cNvGrpSpPr/>
          <p:nvPr/>
        </p:nvGrpSpPr>
        <p:grpSpPr>
          <a:xfrm>
            <a:off x="3305949" y="3437242"/>
            <a:ext cx="2350530" cy="2462901"/>
            <a:chOff x="5441998" y="2803197"/>
            <a:chExt cx="2350530" cy="2462901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43D21EB8-29D2-A980-407E-77128876F5E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441998" y="3076969"/>
              <a:ext cx="2049780" cy="2189129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29B1C18E-02FE-72F0-68F4-5B79B3F0A19E}"/>
                    </a:ext>
                  </a:extLst>
                </p:cNvPr>
                <p:cNvSpPr txBox="1"/>
                <p:nvPr/>
              </p:nvSpPr>
              <p:spPr>
                <a:xfrm>
                  <a:off x="7516427" y="3989224"/>
                  <a:ext cx="27610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29B1C18E-02FE-72F0-68F4-5B79B3F0A19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16427" y="3989224"/>
                  <a:ext cx="276101" cy="276999"/>
                </a:xfrm>
                <a:prstGeom prst="rect">
                  <a:avLst/>
                </a:prstGeom>
                <a:blipFill>
                  <a:blip r:embed="rId9"/>
                  <a:stretch>
                    <a:fillRect l="-13333" r="-8889" b="-17778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C17804E7-EC42-CED6-844F-5F556D3E2940}"/>
                    </a:ext>
                  </a:extLst>
                </p:cNvPr>
                <p:cNvSpPr txBox="1"/>
                <p:nvPr/>
              </p:nvSpPr>
              <p:spPr>
                <a:xfrm>
                  <a:off x="6378251" y="2803197"/>
                  <a:ext cx="28142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C17804E7-EC42-CED6-844F-5F556D3E294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78251" y="2803197"/>
                  <a:ext cx="281423" cy="276999"/>
                </a:xfrm>
                <a:prstGeom prst="rect">
                  <a:avLst/>
                </a:prstGeom>
                <a:blipFill>
                  <a:blip r:embed="rId10"/>
                  <a:stretch>
                    <a:fillRect l="-12766" r="-6383" b="-15217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C42AB540-BB2D-F120-3AD6-0B4CBCC69637}"/>
              </a:ext>
            </a:extLst>
          </p:cNvPr>
          <p:cNvSpPr txBox="1"/>
          <p:nvPr/>
        </p:nvSpPr>
        <p:spPr>
          <a:xfrm>
            <a:off x="3654841" y="942975"/>
            <a:ext cx="225106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 err="1">
                <a:solidFill>
                  <a:srgbClr val="FF0000"/>
                </a:solidFill>
              </a:rPr>
              <a:t>Espaço</a:t>
            </a:r>
            <a:r>
              <a:rPr lang="en-US" sz="2000" b="1" dirty="0">
                <a:solidFill>
                  <a:srgbClr val="FF0000"/>
                </a:solidFill>
              </a:rPr>
              <a:t> de </a:t>
            </a:r>
            <a:r>
              <a:rPr lang="en-US" sz="2000" b="1" dirty="0" err="1">
                <a:solidFill>
                  <a:srgbClr val="FF0000"/>
                </a:solidFill>
              </a:rPr>
              <a:t>fase</a:t>
            </a:r>
            <a:endParaRPr lang="en-US" sz="2000" b="1" dirty="0">
              <a:solidFill>
                <a:srgbClr val="FF0000"/>
              </a:solidFill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C2B781FD-5AE9-A451-545C-BFDAAF850445}"/>
              </a:ext>
            </a:extLst>
          </p:cNvPr>
          <p:cNvSpPr txBox="1"/>
          <p:nvPr/>
        </p:nvSpPr>
        <p:spPr>
          <a:xfrm>
            <a:off x="6215061" y="1482469"/>
            <a:ext cx="20799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Trajetórias</a:t>
            </a:r>
            <a:r>
              <a:rPr lang="en-US" b="1" dirty="0"/>
              <a:t> </a:t>
            </a:r>
            <a:r>
              <a:rPr lang="en-US" b="1" dirty="0" err="1"/>
              <a:t>caóticas</a:t>
            </a:r>
            <a:r>
              <a:rPr lang="en-US" b="1" dirty="0"/>
              <a:t>:</a:t>
            </a:r>
          </a:p>
          <a:p>
            <a:r>
              <a:rPr lang="en-US" dirty="0" err="1"/>
              <a:t>Trajetórias</a:t>
            </a:r>
            <a:r>
              <a:rPr lang="en-US" dirty="0"/>
              <a:t> -&gt; fractal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85A7E283-B1CA-8618-F9BB-2E90F3227478}"/>
              </a:ext>
            </a:extLst>
          </p:cNvPr>
          <p:cNvSpPr txBox="1"/>
          <p:nvPr/>
        </p:nvSpPr>
        <p:spPr>
          <a:xfrm>
            <a:off x="6262961" y="2403885"/>
            <a:ext cx="225106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“</a:t>
            </a:r>
            <a:r>
              <a:rPr lang="en-US" sz="1400" b="1" dirty="0" err="1"/>
              <a:t>Atrator</a:t>
            </a:r>
            <a:r>
              <a:rPr lang="en-US" sz="1400" b="1" dirty="0"/>
              <a:t> </a:t>
            </a:r>
            <a:r>
              <a:rPr lang="en-US" sz="1400" b="1" dirty="0" err="1"/>
              <a:t>estranho</a:t>
            </a:r>
            <a:r>
              <a:rPr lang="en-US" sz="1400" b="1" dirty="0"/>
              <a:t>”:</a:t>
            </a:r>
          </a:p>
          <a:p>
            <a:r>
              <a:rPr lang="en-US" sz="1400" b="1" dirty="0">
                <a:solidFill>
                  <a:srgbClr val="FF0000"/>
                </a:solidFill>
              </a:rPr>
              <a:t>Curva fractal no </a:t>
            </a:r>
            <a:r>
              <a:rPr lang="en-US" sz="1400" b="1" dirty="0" err="1">
                <a:solidFill>
                  <a:srgbClr val="FF0000"/>
                </a:solidFill>
              </a:rPr>
              <a:t>espaço</a:t>
            </a:r>
            <a:r>
              <a:rPr lang="en-US" sz="1400" b="1" dirty="0">
                <a:solidFill>
                  <a:srgbClr val="FF0000"/>
                </a:solidFill>
              </a:rPr>
              <a:t> de </a:t>
            </a:r>
            <a:r>
              <a:rPr lang="en-US" sz="1400" b="1" dirty="0" err="1">
                <a:solidFill>
                  <a:srgbClr val="FF0000"/>
                </a:solidFill>
              </a:rPr>
              <a:t>fase</a:t>
            </a:r>
            <a:r>
              <a:rPr lang="en-US" sz="1400" b="1" dirty="0">
                <a:solidFill>
                  <a:srgbClr val="FF0000"/>
                </a:solidFill>
              </a:rPr>
              <a:t>, </a:t>
            </a:r>
            <a:r>
              <a:rPr lang="en-US" sz="1400" b="1" dirty="0" err="1">
                <a:solidFill>
                  <a:srgbClr val="FF0000"/>
                </a:solidFill>
              </a:rPr>
              <a:t>limitada</a:t>
            </a:r>
            <a:r>
              <a:rPr lang="en-US" sz="1400" b="1" dirty="0">
                <a:solidFill>
                  <a:srgbClr val="FF0000"/>
                </a:solidFill>
              </a:rPr>
              <a:t>, </a:t>
            </a:r>
            <a:r>
              <a:rPr lang="en-US" sz="1400" b="1" dirty="0" err="1">
                <a:solidFill>
                  <a:srgbClr val="FF0000"/>
                </a:solidFill>
              </a:rPr>
              <a:t>aperiódica</a:t>
            </a:r>
            <a:endParaRPr lang="en-US" sz="1400" dirty="0"/>
          </a:p>
        </p:txBody>
      </p:sp>
      <p:pic>
        <p:nvPicPr>
          <p:cNvPr id="66" name="Picture 65">
            <a:extLst>
              <a:ext uri="{FF2B5EF4-FFF2-40B4-BE49-F238E27FC236}">
                <a16:creationId xmlns:a16="http://schemas.microsoft.com/office/drawing/2014/main" id="{ED42606F-AE4D-EFF8-0895-4BE8BBCF46F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162675" y="3743325"/>
            <a:ext cx="2057467" cy="190023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E029C8D-EBA2-2329-68E9-9221BCF27CE2}"/>
              </a:ext>
            </a:extLst>
          </p:cNvPr>
          <p:cNvSpPr txBox="1"/>
          <p:nvPr/>
        </p:nvSpPr>
        <p:spPr>
          <a:xfrm>
            <a:off x="342626" y="946260"/>
            <a:ext cx="26583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 err="1">
                <a:solidFill>
                  <a:srgbClr val="FF0000"/>
                </a:solidFill>
              </a:rPr>
              <a:t>Visualizando</a:t>
            </a:r>
            <a:r>
              <a:rPr lang="en-US" sz="2000" b="1" dirty="0">
                <a:solidFill>
                  <a:srgbClr val="FF0000"/>
                </a:solidFill>
              </a:rPr>
              <a:t> </a:t>
            </a:r>
            <a:r>
              <a:rPr lang="en-US" sz="2000" b="1" dirty="0" err="1">
                <a:solidFill>
                  <a:srgbClr val="FF0000"/>
                </a:solidFill>
              </a:rPr>
              <a:t>atratores</a:t>
            </a:r>
            <a:endParaRPr 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7133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55B26-3B1B-E16B-B9E7-2738C75FE1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388160"/>
          </a:xfrm>
        </p:spPr>
        <p:txBody>
          <a:bodyPr>
            <a:normAutofit fontScale="90000"/>
          </a:bodyPr>
          <a:lstStyle/>
          <a:p>
            <a:r>
              <a:rPr lang="pt-BR" dirty="0"/>
              <a:t>Bibliografia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A8857C-BBA4-DC92-891F-0B0E53183E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74079" y="939487"/>
            <a:ext cx="5203863" cy="5219891"/>
          </a:xfr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400" b="1" dirty="0" err="1"/>
              <a:t>Básico</a:t>
            </a:r>
            <a:endParaRPr lang="en-US" sz="1400" b="1" dirty="0"/>
          </a:p>
          <a:p>
            <a:r>
              <a:rPr lang="en-US" sz="1400" dirty="0" err="1"/>
              <a:t>Strogatz</a:t>
            </a:r>
            <a:r>
              <a:rPr lang="en-US" sz="1400" dirty="0"/>
              <a:t>, S. (2015) </a:t>
            </a:r>
            <a:r>
              <a:rPr lang="en-US" sz="1400" b="1" dirty="0"/>
              <a:t>Nonlinear Dynamics and Chaos: with Applications to Physics, Biology, Chemistry, and Engineering</a:t>
            </a:r>
            <a:r>
              <a:rPr lang="en-US" sz="1400" dirty="0"/>
              <a:t>. Westview Press</a:t>
            </a:r>
          </a:p>
          <a:p>
            <a:endParaRPr lang="en-US" sz="1400" dirty="0"/>
          </a:p>
          <a:p>
            <a:r>
              <a:rPr lang="en-US" sz="1400" dirty="0"/>
              <a:t>Monteiro LHA (2023) </a:t>
            </a:r>
            <a:r>
              <a:rPr lang="en-US" sz="1400" b="1" dirty="0" err="1"/>
              <a:t>Sistemas</a:t>
            </a:r>
            <a:r>
              <a:rPr lang="en-US" sz="1400" b="1" dirty="0"/>
              <a:t> </a:t>
            </a:r>
            <a:r>
              <a:rPr lang="en-US" sz="1400" b="1" dirty="0" err="1"/>
              <a:t>Dinâmicos</a:t>
            </a:r>
            <a:r>
              <a:rPr lang="en-US" sz="1400" b="1" dirty="0"/>
              <a:t> </a:t>
            </a:r>
            <a:r>
              <a:rPr lang="en-US" sz="1400" dirty="0"/>
              <a:t>4a ed. </a:t>
            </a:r>
            <a:r>
              <a:rPr lang="en-US" sz="1400" dirty="0" err="1"/>
              <a:t>Livraria</a:t>
            </a:r>
            <a:r>
              <a:rPr lang="en-US" sz="1400" dirty="0"/>
              <a:t> da </a:t>
            </a:r>
            <a:r>
              <a:rPr lang="en-US" sz="1400" dirty="0" err="1"/>
              <a:t>Física</a:t>
            </a:r>
            <a:endParaRPr lang="pt-BR" sz="1400" dirty="0"/>
          </a:p>
          <a:p>
            <a:endParaRPr lang="en-US" sz="1400" dirty="0"/>
          </a:p>
          <a:p>
            <a:r>
              <a:rPr lang="en-US" sz="1400" dirty="0" err="1"/>
              <a:t>Izhikevich</a:t>
            </a:r>
            <a:r>
              <a:rPr lang="en-US" sz="1400" dirty="0"/>
              <a:t> E.M. (2007) </a:t>
            </a:r>
            <a:r>
              <a:rPr lang="en-US" sz="1400" b="1" dirty="0"/>
              <a:t>Dynamical Systems in Neuroscience: The Geometry of Excitability and Bursting</a:t>
            </a:r>
            <a:r>
              <a:rPr lang="en-US" sz="1400" dirty="0"/>
              <a:t>. The MIT press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sz="1400" b="1" dirty="0" err="1"/>
              <a:t>Ilustrações</a:t>
            </a:r>
            <a:r>
              <a:rPr lang="en-US" sz="1400" b="1" dirty="0"/>
              <a:t> de </a:t>
            </a:r>
            <a:r>
              <a:rPr lang="en-US" sz="1400" b="1" dirty="0" err="1"/>
              <a:t>conceitos</a:t>
            </a:r>
            <a:r>
              <a:rPr lang="en-US" sz="1400" b="1" dirty="0"/>
              <a:t>/</a:t>
            </a:r>
            <a:r>
              <a:rPr lang="en-US" sz="1400" b="1" dirty="0" err="1"/>
              <a:t>introdução</a:t>
            </a:r>
            <a:endParaRPr lang="en-US" sz="1400" b="1" dirty="0"/>
          </a:p>
          <a:p>
            <a:pPr marL="0" indent="0">
              <a:buNone/>
            </a:pPr>
            <a:endParaRPr lang="en-US" sz="1400" dirty="0"/>
          </a:p>
          <a:p>
            <a:r>
              <a:rPr lang="en-US" sz="1400" dirty="0"/>
              <a:t>Abraham &amp; Shaw 1992. </a:t>
            </a:r>
            <a:r>
              <a:rPr lang="en-US" sz="1400" b="1" dirty="0"/>
              <a:t>Dynamics: the geometry of behavior</a:t>
            </a:r>
            <a:r>
              <a:rPr lang="en-US" sz="1400" dirty="0"/>
              <a:t>. 2</a:t>
            </a:r>
            <a:r>
              <a:rPr lang="en-US" sz="1400" baseline="30000" dirty="0"/>
              <a:t>nd</a:t>
            </a:r>
            <a:r>
              <a:rPr lang="en-US" sz="1400" dirty="0"/>
              <a:t> ed. Addison-Wesley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sz="1400" b="1" dirty="0" err="1"/>
              <a:t>Avançado</a:t>
            </a:r>
            <a:r>
              <a:rPr lang="en-US" sz="1400" b="1" dirty="0"/>
              <a:t> </a:t>
            </a:r>
            <a:r>
              <a:rPr lang="en-US" sz="1400" dirty="0"/>
              <a:t>(</a:t>
            </a:r>
            <a:r>
              <a:rPr lang="en-US" sz="1400" dirty="0" err="1"/>
              <a:t>demonstrações</a:t>
            </a:r>
            <a:r>
              <a:rPr lang="en-US" sz="1400" dirty="0"/>
              <a:t>, </a:t>
            </a:r>
            <a:r>
              <a:rPr lang="en-US" sz="1400" dirty="0" err="1"/>
              <a:t>teoremas</a:t>
            </a:r>
            <a:r>
              <a:rPr lang="en-US" sz="1400" dirty="0"/>
              <a:t>)</a:t>
            </a:r>
          </a:p>
          <a:p>
            <a:r>
              <a:rPr lang="en-US" sz="1400" dirty="0"/>
              <a:t>Y. Kuznetsov (2004) </a:t>
            </a:r>
            <a:r>
              <a:rPr lang="en-US" sz="1400" b="1" dirty="0"/>
              <a:t>Elements of Applied Bifurcation Theory</a:t>
            </a:r>
            <a:r>
              <a:rPr lang="en-US" sz="1400" dirty="0"/>
              <a:t>. Springer</a:t>
            </a:r>
          </a:p>
          <a:p>
            <a:endParaRPr lang="en-US" sz="1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A727B2A-B8F0-8759-4214-5AFDC15338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532" y="378982"/>
            <a:ext cx="997132" cy="151310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B3EE121-C979-232A-78BA-DB22CF2D0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918" y="2255893"/>
            <a:ext cx="1018653" cy="143266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B602C20-451B-30A7-CFA6-9F24E2162C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3409" y="2363935"/>
            <a:ext cx="1232263" cy="15624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198030D-94AF-4851-4139-7855AC7BCD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9782" y="4398220"/>
            <a:ext cx="1301931" cy="198678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A38AC1E-2730-1E08-0A0B-E37E8D38E9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3409" y="381511"/>
            <a:ext cx="1099134" cy="1559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489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FF6AE6-7CE7-7FD9-F51C-26FD0C492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54037"/>
          </a:xfrm>
        </p:spPr>
        <p:txBody>
          <a:bodyPr>
            <a:normAutofit fontScale="90000"/>
          </a:bodyPr>
          <a:lstStyle/>
          <a:p>
            <a:r>
              <a:rPr lang="pt-BR" dirty="0"/>
              <a:t>Conceitos e definições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971CC6-5E99-0EC9-BD6F-55869FBD5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8772204-5D3D-FE89-CB4F-AFF00E02C1BB}"/>
              </a:ext>
            </a:extLst>
          </p:cNvPr>
          <p:cNvSpPr txBox="1"/>
          <p:nvPr/>
        </p:nvSpPr>
        <p:spPr>
          <a:xfrm>
            <a:off x="413657" y="863934"/>
            <a:ext cx="24775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rgbClr val="FF0000"/>
                </a:solidFill>
              </a:rPr>
              <a:t>Retratos de fase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58562D-6DDB-3E8B-5D36-B497B31E68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1246" y="1294234"/>
            <a:ext cx="2865120" cy="146771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A938BAB-2914-6346-FFF8-DFE45C2392DA}"/>
              </a:ext>
            </a:extLst>
          </p:cNvPr>
          <p:cNvSpPr txBox="1"/>
          <p:nvPr/>
        </p:nvSpPr>
        <p:spPr>
          <a:xfrm>
            <a:off x="457200" y="3068273"/>
            <a:ext cx="24775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/>
              <a:t>Exemplos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D4C589-E099-2E22-2700-841CDCCF10B6}"/>
              </a:ext>
            </a:extLst>
          </p:cNvPr>
          <p:cNvSpPr txBox="1"/>
          <p:nvPr/>
        </p:nvSpPr>
        <p:spPr>
          <a:xfrm>
            <a:off x="635726" y="1325599"/>
            <a:ext cx="247758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 err="1"/>
              <a:t>Pontos</a:t>
            </a:r>
            <a:r>
              <a:rPr lang="en-US" sz="1600" b="1" dirty="0"/>
              <a:t> </a:t>
            </a:r>
            <a:r>
              <a:rPr lang="en-US" sz="1600" b="1" dirty="0" err="1"/>
              <a:t>fixos</a:t>
            </a:r>
            <a:endParaRPr lang="en-US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 err="1"/>
              <a:t>Órbitas</a:t>
            </a:r>
            <a:r>
              <a:rPr lang="en-US" sz="1600" b="1" dirty="0"/>
              <a:t> </a:t>
            </a:r>
            <a:r>
              <a:rPr lang="en-US" sz="1600" b="1" dirty="0" err="1"/>
              <a:t>fechadas</a:t>
            </a:r>
            <a:endParaRPr lang="en-US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Trajetórias</a:t>
            </a:r>
            <a:r>
              <a:rPr lang="en-US" sz="1600" dirty="0"/>
              <a:t> </a:t>
            </a:r>
            <a:r>
              <a:rPr lang="en-US" sz="1600" b="1" dirty="0" err="1"/>
              <a:t>próximas</a:t>
            </a:r>
            <a:r>
              <a:rPr lang="en-US" sz="1600" dirty="0"/>
              <a:t> de </a:t>
            </a:r>
            <a:r>
              <a:rPr lang="en-US" sz="1600" b="1" dirty="0" err="1"/>
              <a:t>atratores</a:t>
            </a:r>
            <a:r>
              <a:rPr lang="en-US" sz="16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 err="1">
                <a:solidFill>
                  <a:srgbClr val="FF0000"/>
                </a:solidFill>
              </a:rPr>
              <a:t>Estabilidade</a:t>
            </a:r>
            <a:r>
              <a:rPr lang="en-US" sz="1600" dirty="0"/>
              <a:t>!</a:t>
            </a:r>
            <a:endParaRPr lang="pt-BR" sz="1600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4346866-DF8F-A488-4CA8-77049A5C986C}"/>
              </a:ext>
            </a:extLst>
          </p:cNvPr>
          <p:cNvGrpSpPr/>
          <p:nvPr/>
        </p:nvGrpSpPr>
        <p:grpSpPr>
          <a:xfrm>
            <a:off x="239161" y="3618405"/>
            <a:ext cx="2456038" cy="1574694"/>
            <a:chOff x="1096723" y="3725385"/>
            <a:chExt cx="2456038" cy="1574694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98012ABC-DE62-1299-A213-7E2C3598B0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96723" y="4094717"/>
              <a:ext cx="2456038" cy="1205362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0D43DD2-77A2-BA9B-AB63-723122FA4524}"/>
                </a:ext>
              </a:extLst>
            </p:cNvPr>
            <p:cNvSpPr txBox="1"/>
            <p:nvPr/>
          </p:nvSpPr>
          <p:spPr>
            <a:xfrm>
              <a:off x="1798406" y="3725385"/>
              <a:ext cx="9733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err="1"/>
                <a:t>Pêndulo</a:t>
              </a:r>
              <a:endParaRPr lang="pt-BR" b="1" dirty="0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0986198-AC5D-D884-5981-9E4EC810A744}"/>
              </a:ext>
            </a:extLst>
          </p:cNvPr>
          <p:cNvGrpSpPr/>
          <p:nvPr/>
        </p:nvGrpSpPr>
        <p:grpSpPr>
          <a:xfrm>
            <a:off x="2891246" y="3375830"/>
            <a:ext cx="2462990" cy="2031764"/>
            <a:chOff x="5252964" y="3512711"/>
            <a:chExt cx="2462990" cy="2031764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8F4CFD6-B371-DFB8-37D5-4E0B79F78C6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52964" y="3871430"/>
              <a:ext cx="2462990" cy="1673045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0F1C115-30BB-80B4-B7FD-FB3DAAF268B4}"/>
                </a:ext>
              </a:extLst>
            </p:cNvPr>
            <p:cNvSpPr txBox="1"/>
            <p:nvPr/>
          </p:nvSpPr>
          <p:spPr>
            <a:xfrm>
              <a:off x="5584268" y="3512711"/>
              <a:ext cx="21209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err="1"/>
                <a:t>Pêndulo</a:t>
              </a:r>
              <a:r>
                <a:rPr lang="en-US" b="1" dirty="0"/>
                <a:t> </a:t>
              </a:r>
              <a:r>
                <a:rPr lang="en-US" b="1" dirty="0" err="1"/>
                <a:t>amortecido</a:t>
              </a:r>
              <a:endParaRPr lang="pt-BR" b="1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D473BBE-0795-4DB2-9FA7-2707F428A43E}"/>
                  </a:ext>
                </a:extLst>
              </p:cNvPr>
              <p:cNvSpPr txBox="1"/>
              <p:nvPr/>
            </p:nvSpPr>
            <p:spPr>
              <a:xfrm>
                <a:off x="5876434" y="1395957"/>
                <a:ext cx="2943497" cy="37269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As </a:t>
                </a:r>
                <a:r>
                  <a:rPr lang="en-US" b="1" dirty="0" err="1"/>
                  <a:t>setas</a:t>
                </a:r>
                <a:r>
                  <a:rPr lang="en-US" dirty="0"/>
                  <a:t> </a:t>
                </a:r>
                <a:r>
                  <a:rPr lang="en-US" dirty="0" err="1"/>
                  <a:t>expressam</a:t>
                </a:r>
                <a:r>
                  <a:rPr lang="en-US" dirty="0"/>
                  <a:t> o </a:t>
                </a:r>
                <a:r>
                  <a:rPr lang="en-US" dirty="0" err="1">
                    <a:solidFill>
                      <a:srgbClr val="FF0000"/>
                    </a:solidFill>
                  </a:rPr>
                  <a:t>sentido</a:t>
                </a:r>
                <a:r>
                  <a:rPr lang="en-US" dirty="0">
                    <a:solidFill>
                      <a:srgbClr val="FF0000"/>
                    </a:solidFill>
                  </a:rPr>
                  <a:t> do campo </a:t>
                </a:r>
                <a:r>
                  <a:rPr lang="en-US" dirty="0" err="1">
                    <a:solidFill>
                      <a:srgbClr val="FF0000"/>
                    </a:solidFill>
                  </a:rPr>
                  <a:t>vetorial</a:t>
                </a:r>
                <a:r>
                  <a:rPr lang="en-US" dirty="0"/>
                  <a:t> local,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</m:acc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</m:oMath>
                </a14:m>
                <a:endParaRPr lang="pt-BR" dirty="0"/>
              </a:p>
              <a:p>
                <a:endParaRPr lang="pt-BR" dirty="0"/>
              </a:p>
              <a:p>
                <a:r>
                  <a:rPr lang="pt-BR" b="1" dirty="0">
                    <a:solidFill>
                      <a:srgbClr val="FF0000"/>
                    </a:solidFill>
                  </a:rPr>
                  <a:t>Atratores estáveis (foco)</a:t>
                </a:r>
                <a:r>
                  <a:rPr lang="en-US" b="1" dirty="0">
                    <a:solidFill>
                      <a:srgbClr val="FF0000"/>
                    </a:solidFill>
                  </a:rPr>
                  <a:t>:</a:t>
                </a:r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 err="1"/>
                  <a:t>pontos</a:t>
                </a:r>
                <a:r>
                  <a:rPr lang="en-US" dirty="0"/>
                  <a:t> (</a:t>
                </a:r>
                <a:r>
                  <a:rPr lang="en-US" dirty="0" err="1"/>
                  <a:t>órbitas</a:t>
                </a:r>
                <a:r>
                  <a:rPr lang="en-US" dirty="0"/>
                  <a:t>) </a:t>
                </a:r>
                <a:r>
                  <a:rPr lang="en-US" dirty="0" err="1"/>
                  <a:t>pra</a:t>
                </a:r>
                <a:r>
                  <a:rPr lang="en-US" dirty="0"/>
                  <a:t> </a:t>
                </a:r>
                <a:r>
                  <a:rPr lang="en-US" dirty="0" err="1"/>
                  <a:t>onde</a:t>
                </a:r>
                <a:r>
                  <a:rPr lang="en-US" dirty="0"/>
                  <a:t> as </a:t>
                </a:r>
                <a:r>
                  <a:rPr lang="en-US" b="1" dirty="0" err="1">
                    <a:solidFill>
                      <a:srgbClr val="FF0000"/>
                    </a:solidFill>
                  </a:rPr>
                  <a:t>setas</a:t>
                </a:r>
                <a:r>
                  <a:rPr lang="en-US" b="1" dirty="0">
                    <a:solidFill>
                      <a:srgbClr val="FF0000"/>
                    </a:solidFill>
                  </a:rPr>
                  <a:t> </a:t>
                </a:r>
                <a:r>
                  <a:rPr lang="en-US" b="1" dirty="0" err="1">
                    <a:solidFill>
                      <a:srgbClr val="FF0000"/>
                    </a:solidFill>
                  </a:rPr>
                  <a:t>apontam</a:t>
                </a:r>
                <a:endParaRPr lang="en-US" b="1" dirty="0">
                  <a:solidFill>
                    <a:srgbClr val="FF0000"/>
                  </a:solidFill>
                </a:endParaRPr>
              </a:p>
              <a:p>
                <a:endParaRPr lang="en-US" dirty="0"/>
              </a:p>
              <a:p>
                <a:r>
                  <a:rPr lang="pt-BR" b="1" dirty="0">
                    <a:solidFill>
                      <a:srgbClr val="FF0000"/>
                    </a:solidFill>
                  </a:rPr>
                  <a:t>Atratores instáveis (fonte): </a:t>
                </a:r>
                <a:r>
                  <a:rPr lang="pt-BR" dirty="0"/>
                  <a:t>pontos (órbitas) de onde as </a:t>
                </a:r>
                <a:r>
                  <a:rPr lang="pt-BR" b="1" dirty="0">
                    <a:solidFill>
                      <a:srgbClr val="FF0000"/>
                    </a:solidFill>
                  </a:rPr>
                  <a:t>setas saem</a:t>
                </a:r>
              </a:p>
              <a:p>
                <a:endParaRPr lang="pt-BR" b="1" dirty="0">
                  <a:solidFill>
                    <a:srgbClr val="FF0000"/>
                  </a:solidFill>
                </a:endParaRPr>
              </a:p>
              <a:p>
                <a:r>
                  <a:rPr lang="pt-BR" dirty="0"/>
                  <a:t>Como </a:t>
                </a:r>
                <a:r>
                  <a:rPr lang="pt-BR" b="1" dirty="0"/>
                  <a:t>determinar</a:t>
                </a:r>
                <a:r>
                  <a:rPr lang="pt-BR" dirty="0"/>
                  <a:t> </a:t>
                </a:r>
                <a:r>
                  <a:rPr lang="pt-BR" b="1" dirty="0"/>
                  <a:t>atratores</a:t>
                </a:r>
                <a:r>
                  <a:rPr lang="pt-BR" dirty="0"/>
                  <a:t> e a </a:t>
                </a:r>
                <a:r>
                  <a:rPr lang="pt-BR" b="1" dirty="0"/>
                  <a:t>estabilidade</a:t>
                </a:r>
                <a:r>
                  <a:rPr lang="pt-BR" dirty="0"/>
                  <a:t>?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D473BBE-0795-4DB2-9FA7-2707F428A4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6434" y="1395957"/>
                <a:ext cx="2943497" cy="3726918"/>
              </a:xfrm>
              <a:prstGeom prst="rect">
                <a:avLst/>
              </a:prstGeom>
              <a:blipFill>
                <a:blip r:embed="rId5"/>
                <a:stretch>
                  <a:fillRect l="-1863" t="-982" r="-5590" b="-18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33E97E00-3F0B-696B-8B24-7CC164128210}"/>
              </a:ext>
            </a:extLst>
          </p:cNvPr>
          <p:cNvSpPr txBox="1"/>
          <p:nvPr/>
        </p:nvSpPr>
        <p:spPr>
          <a:xfrm>
            <a:off x="2002971" y="5615582"/>
            <a:ext cx="51380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Uma maneira é </a:t>
            </a:r>
            <a:r>
              <a:rPr lang="pt-BR" b="1" dirty="0"/>
              <a:t>resolver numericamente </a:t>
            </a:r>
            <a:r>
              <a:rPr lang="pt-BR" dirty="0"/>
              <a:t>as </a:t>
            </a:r>
            <a:r>
              <a:rPr lang="pt-BR" dirty="0" err="1"/>
              <a:t>eqs</a:t>
            </a:r>
            <a:r>
              <a:rPr lang="pt-BR" dirty="0"/>
              <a:t>. -&gt; </a:t>
            </a:r>
          </a:p>
          <a:p>
            <a:endParaRPr lang="pt-BR" b="1" dirty="0"/>
          </a:p>
          <a:p>
            <a:r>
              <a:rPr lang="pt-BR" b="1" dirty="0"/>
              <a:t>não</a:t>
            </a:r>
            <a:r>
              <a:rPr lang="pt-BR" dirty="0"/>
              <a:t> dá uma </a:t>
            </a:r>
            <a:r>
              <a:rPr lang="pt-BR" b="1" dirty="0"/>
              <a:t>noção geral </a:t>
            </a:r>
            <a:r>
              <a:rPr lang="pt-BR" dirty="0"/>
              <a:t>sobre o espaço de fase!</a:t>
            </a:r>
          </a:p>
        </p:txBody>
      </p:sp>
    </p:spTree>
    <p:extLst>
      <p:ext uri="{BB962C8B-B14F-4D97-AF65-F5344CB8AC3E}">
        <p14:creationId xmlns:p14="http://schemas.microsoft.com/office/powerpoint/2010/main" val="568926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E2AC39-4BB9-B771-651D-ABDCEED556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48EB6-3CEA-4B8A-ECF9-CA31E2207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13339"/>
          </a:xfrm>
        </p:spPr>
        <p:txBody>
          <a:bodyPr>
            <a:normAutofit fontScale="90000"/>
          </a:bodyPr>
          <a:lstStyle/>
          <a:p>
            <a:r>
              <a:rPr lang="pt-BR" dirty="0"/>
              <a:t>Sistemas 1D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A43884-4718-7F66-8EB2-A73C317652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3989" y="955766"/>
            <a:ext cx="5421085" cy="515983"/>
          </a:xfrm>
        </p:spPr>
        <p:txBody>
          <a:bodyPr>
            <a:normAutofit/>
          </a:bodyPr>
          <a:lstStyle/>
          <a:p>
            <a:r>
              <a:rPr lang="pt-BR" sz="2400" dirty="0"/>
              <a:t>Ponto Fixo e Estabilidade: </a:t>
            </a:r>
            <a:r>
              <a:rPr lang="pt-BR" sz="2400" b="1" dirty="0"/>
              <a:t>ilustrados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06B7AD-6D61-51AC-09E7-14C5CFEF66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309" y="1648642"/>
            <a:ext cx="1238795" cy="32208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75011E2-1906-481F-0D73-8B135EF57C39}"/>
                  </a:ext>
                </a:extLst>
              </p:cNvPr>
              <p:cNvSpPr txBox="1"/>
              <p:nvPr/>
            </p:nvSpPr>
            <p:spPr>
              <a:xfrm>
                <a:off x="570411" y="2072078"/>
                <a:ext cx="3190875" cy="19273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800" b="1" dirty="0"/>
                  <a:t>Ponto Fixo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endParaRPr lang="pt-BR" sz="1800" dirty="0"/>
              </a:p>
              <a:p>
                <a:r>
                  <a:rPr lang="pt-BR" sz="1800" dirty="0"/>
                  <a:t>= estado estacionário </a:t>
                </a:r>
              </a:p>
              <a:p>
                <a:r>
                  <a:rPr lang="pt-BR" sz="1800" dirty="0"/>
                  <a:t>= solução assimptótica (</a:t>
                </a:r>
                <a14:m>
                  <m:oMath xmlns:m="http://schemas.openxmlformats.org/officeDocument/2006/math">
                    <m:r>
                      <a:rPr lang="pt-BR" sz="1800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pt-BR" sz="1800" i="1" dirty="0" smtClean="0">
                        <a:latin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pt-BR" sz="1800" dirty="0"/>
                  <a:t>)</a:t>
                </a:r>
              </a:p>
              <a:p>
                <a:endParaRPr lang="en-US" dirty="0"/>
              </a:p>
              <a:p>
                <a:r>
                  <a:rPr lang="en-US" dirty="0"/>
                  <a:t>Ou </a:t>
                </a:r>
                <a:r>
                  <a:rPr lang="en-US" dirty="0" err="1"/>
                  <a:t>seja</a:t>
                </a:r>
                <a:r>
                  <a:rPr lang="en-US" dirty="0"/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pt-BR" sz="18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̇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</m:d>
                        </m:e>
                        <m:sub>
                          <m:r>
                            <a:rPr lang="en-US" sz="18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800" b="0" i="1" dirty="0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sz="18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800" b="0" i="1" dirty="0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sub>
                      </m:sSub>
                      <m:r>
                        <a:rPr lang="en-US" sz="1800" b="0" i="1" dirty="0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75011E2-1906-481F-0D73-8B135EF57C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411" y="2072078"/>
                <a:ext cx="3190875" cy="1927387"/>
              </a:xfrm>
              <a:prstGeom prst="rect">
                <a:avLst/>
              </a:prstGeom>
              <a:blipFill>
                <a:blip r:embed="rId3"/>
                <a:stretch>
                  <a:fillRect l="-1721" t="-1899" b="-6360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77E79254-E779-F7BA-9D1E-441F9EBD8D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8599" y="1741713"/>
            <a:ext cx="1486643" cy="33036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35FAC49-F9A9-A111-874E-E3260FF33A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8853" y="1776548"/>
            <a:ext cx="1248862" cy="34297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4BB74A9-6A27-A9DC-D65F-E4C64D0596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48748" y="2307796"/>
            <a:ext cx="971549" cy="31698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2E7DC7F-7AF8-CE83-EFE7-54311C87D001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25784" y="3160649"/>
            <a:ext cx="5761775" cy="251985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297B655-5AED-D4DB-AD55-0268DB52D5FE}"/>
              </a:ext>
            </a:extLst>
          </p:cNvPr>
          <p:cNvSpPr txBox="1"/>
          <p:nvPr/>
        </p:nvSpPr>
        <p:spPr>
          <a:xfrm>
            <a:off x="4197531" y="2081348"/>
            <a:ext cx="12904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Velocidade</a:t>
            </a:r>
            <a:r>
              <a:rPr lang="en-US" dirty="0">
                <a:solidFill>
                  <a:srgbClr val="FF0000"/>
                </a:solidFill>
              </a:rPr>
              <a:t>!</a:t>
            </a:r>
            <a:endParaRPr lang="pt-BR" dirty="0">
              <a:solidFill>
                <a:srgbClr val="FF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10E2466-C965-28C5-4A25-EC40C8811FB0}"/>
              </a:ext>
            </a:extLst>
          </p:cNvPr>
          <p:cNvSpPr txBox="1"/>
          <p:nvPr/>
        </p:nvSpPr>
        <p:spPr>
          <a:xfrm>
            <a:off x="6489496" y="1278680"/>
            <a:ext cx="1447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Velocidade</a:t>
            </a:r>
            <a:r>
              <a:rPr lang="en-US" dirty="0">
                <a:solidFill>
                  <a:srgbClr val="FF0000"/>
                </a:solidFill>
              </a:rPr>
              <a:t>=0</a:t>
            </a:r>
            <a:endParaRPr lang="pt-BR" dirty="0">
              <a:solidFill>
                <a:srgbClr val="FF0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9B82524-CA20-5C0A-9CA5-293D5E7A230F}"/>
              </a:ext>
            </a:extLst>
          </p:cNvPr>
          <p:cNvSpPr txBox="1"/>
          <p:nvPr/>
        </p:nvSpPr>
        <p:spPr>
          <a:xfrm>
            <a:off x="7175056" y="3429000"/>
            <a:ext cx="12904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Velocidade</a:t>
            </a:r>
            <a:r>
              <a:rPr lang="en-US" dirty="0">
                <a:solidFill>
                  <a:srgbClr val="FF0000"/>
                </a:solidFill>
              </a:rPr>
              <a:t>!</a:t>
            </a:r>
            <a:endParaRPr lang="pt-BR" dirty="0">
              <a:solidFill>
                <a:srgbClr val="FF00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01A27B0-22E1-ED69-BEFB-171972F3E5A7}"/>
              </a:ext>
            </a:extLst>
          </p:cNvPr>
          <p:cNvSpPr txBox="1"/>
          <p:nvPr/>
        </p:nvSpPr>
        <p:spPr>
          <a:xfrm>
            <a:off x="3379739" y="4094225"/>
            <a:ext cx="763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Vel.&gt;0</a:t>
            </a:r>
            <a:endParaRPr lang="pt-BR" dirty="0">
              <a:solidFill>
                <a:srgbClr val="FF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670623D-81C6-1DDB-09D0-4E71C014ADBE}"/>
              </a:ext>
            </a:extLst>
          </p:cNvPr>
          <p:cNvSpPr txBox="1"/>
          <p:nvPr/>
        </p:nvSpPr>
        <p:spPr>
          <a:xfrm>
            <a:off x="5225124" y="5137638"/>
            <a:ext cx="763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Vel.&lt;0</a:t>
            </a:r>
            <a:endParaRPr lang="pt-BR" dirty="0">
              <a:solidFill>
                <a:srgbClr val="FF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F3BB756-8835-FF08-4C65-69BBB3D00409}"/>
              </a:ext>
            </a:extLst>
          </p:cNvPr>
          <p:cNvSpPr txBox="1"/>
          <p:nvPr/>
        </p:nvSpPr>
        <p:spPr>
          <a:xfrm>
            <a:off x="6909433" y="4226640"/>
            <a:ext cx="763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Vel.&gt;0</a:t>
            </a:r>
            <a:endParaRPr lang="pt-BR" dirty="0">
              <a:solidFill>
                <a:srgbClr val="FF0000"/>
              </a:solidFill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B484CFE-456D-7F5B-0590-2A831BE91746}"/>
              </a:ext>
            </a:extLst>
          </p:cNvPr>
          <p:cNvCxnSpPr/>
          <p:nvPr/>
        </p:nvCxnSpPr>
        <p:spPr>
          <a:xfrm>
            <a:off x="3587931" y="4859383"/>
            <a:ext cx="696686" cy="0"/>
          </a:xfrm>
          <a:prstGeom prst="straightConnector1">
            <a:avLst/>
          </a:prstGeom>
          <a:ln w="63500">
            <a:solidFill>
              <a:srgbClr val="FF0000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FFE0BFF-42B6-F9A9-D2F5-909A10F1F77E}"/>
              </a:ext>
            </a:extLst>
          </p:cNvPr>
          <p:cNvCxnSpPr/>
          <p:nvPr/>
        </p:nvCxnSpPr>
        <p:spPr>
          <a:xfrm>
            <a:off x="6741239" y="4859383"/>
            <a:ext cx="696686" cy="0"/>
          </a:xfrm>
          <a:prstGeom prst="straightConnector1">
            <a:avLst/>
          </a:prstGeom>
          <a:ln w="63500">
            <a:solidFill>
              <a:srgbClr val="FF0000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A525231-39E1-DF04-CC57-4F96D59B7A6C}"/>
              </a:ext>
            </a:extLst>
          </p:cNvPr>
          <p:cNvCxnSpPr>
            <a:cxnSpLocks/>
          </p:cNvCxnSpPr>
          <p:nvPr/>
        </p:nvCxnSpPr>
        <p:spPr>
          <a:xfrm flipH="1">
            <a:off x="5738949" y="4859383"/>
            <a:ext cx="689587" cy="0"/>
          </a:xfrm>
          <a:prstGeom prst="straightConnector1">
            <a:avLst/>
          </a:prstGeom>
          <a:ln w="63500">
            <a:solidFill>
              <a:srgbClr val="FF0000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2AACEE7-3168-657E-A569-DC0131D6ECD5}"/>
              </a:ext>
            </a:extLst>
          </p:cNvPr>
          <p:cNvCxnSpPr>
            <a:cxnSpLocks/>
          </p:cNvCxnSpPr>
          <p:nvPr/>
        </p:nvCxnSpPr>
        <p:spPr>
          <a:xfrm flipH="1">
            <a:off x="4702629" y="4859383"/>
            <a:ext cx="689587" cy="0"/>
          </a:xfrm>
          <a:prstGeom prst="straightConnector1">
            <a:avLst/>
          </a:prstGeom>
          <a:ln w="63500">
            <a:solidFill>
              <a:srgbClr val="FF0000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290C21AF-F355-2DF2-03E5-C8335AAA0554}"/>
              </a:ext>
            </a:extLst>
          </p:cNvPr>
          <p:cNvSpPr txBox="1"/>
          <p:nvPr/>
        </p:nvSpPr>
        <p:spPr>
          <a:xfrm>
            <a:off x="3995384" y="4890720"/>
            <a:ext cx="707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Foco</a:t>
            </a:r>
            <a:r>
              <a:rPr lang="en-US" dirty="0">
                <a:solidFill>
                  <a:srgbClr val="FF0000"/>
                </a:solidFill>
              </a:rPr>
              <a:t>!</a:t>
            </a:r>
            <a:endParaRPr lang="pt-BR" dirty="0">
              <a:solidFill>
                <a:srgbClr val="FF0000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8553E44-2F9E-32CC-D431-3EAD307CA859}"/>
              </a:ext>
            </a:extLst>
          </p:cNvPr>
          <p:cNvSpPr txBox="1"/>
          <p:nvPr/>
        </p:nvSpPr>
        <p:spPr>
          <a:xfrm>
            <a:off x="6530643" y="4952972"/>
            <a:ext cx="794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Fonte!</a:t>
            </a:r>
            <a:endParaRPr lang="pt-BR" dirty="0">
              <a:solidFill>
                <a:srgbClr val="FF0000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C48D2CE-AAD5-E698-AED8-F6069D6457C7}"/>
              </a:ext>
            </a:extLst>
          </p:cNvPr>
          <p:cNvSpPr txBox="1"/>
          <p:nvPr/>
        </p:nvSpPr>
        <p:spPr>
          <a:xfrm>
            <a:off x="4142833" y="2773055"/>
            <a:ext cx="1630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rgbClr val="FF0000"/>
                </a:solidFill>
              </a:rPr>
              <a:t>Retrato</a:t>
            </a:r>
            <a:r>
              <a:rPr lang="en-US" b="1" dirty="0">
                <a:solidFill>
                  <a:srgbClr val="FF0000"/>
                </a:solidFill>
              </a:rPr>
              <a:t> de </a:t>
            </a:r>
            <a:r>
              <a:rPr lang="en-US" b="1" dirty="0" err="1">
                <a:solidFill>
                  <a:srgbClr val="FF0000"/>
                </a:solidFill>
              </a:rPr>
              <a:t>fase</a:t>
            </a:r>
            <a:endParaRPr lang="pt-BR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3848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6" grpId="0"/>
      <p:bldP spid="17" grpId="0"/>
      <p:bldP spid="18" grpId="0"/>
      <p:bldP spid="19" grpId="0"/>
      <p:bldP spid="20" grpId="0"/>
      <p:bldP spid="21" grpId="0"/>
      <p:bldP spid="28" grpId="0"/>
      <p:bldP spid="29" grpId="0"/>
      <p:bldP spid="3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E5FE9E-3FDE-294C-BACB-BCDF2FF780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3985C0-1113-4DDE-C42A-36205C1617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13339"/>
          </a:xfrm>
        </p:spPr>
        <p:txBody>
          <a:bodyPr>
            <a:normAutofit fontScale="90000"/>
          </a:bodyPr>
          <a:lstStyle/>
          <a:p>
            <a:r>
              <a:rPr lang="pt-BR" dirty="0"/>
              <a:t>Sistemas 1D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D891BF-C4E8-C980-1F1F-2CD3845C26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3990" y="955766"/>
            <a:ext cx="3940628" cy="515983"/>
          </a:xfrm>
        </p:spPr>
        <p:txBody>
          <a:bodyPr>
            <a:normAutofit/>
          </a:bodyPr>
          <a:lstStyle/>
          <a:p>
            <a:r>
              <a:rPr lang="pt-BR" sz="2400" dirty="0"/>
              <a:t>Ponto Fixo e Estabilidade</a:t>
            </a:r>
            <a:endParaRPr lang="pt-BR" sz="2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E62D49A-5EAD-BE7D-CFCE-6988E1AE9636}"/>
                  </a:ext>
                </a:extLst>
              </p:cNvPr>
              <p:cNvSpPr txBox="1"/>
              <p:nvPr/>
            </p:nvSpPr>
            <p:spPr>
              <a:xfrm>
                <a:off x="518160" y="1809597"/>
                <a:ext cx="3190875" cy="27583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800" b="1" dirty="0"/>
                  <a:t>Ponto Fixo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endParaRPr lang="pt-BR" sz="1800" dirty="0"/>
              </a:p>
              <a:p>
                <a:r>
                  <a:rPr lang="pt-BR" sz="1800" dirty="0"/>
                  <a:t>= estado estacionário </a:t>
                </a:r>
              </a:p>
              <a:p>
                <a:r>
                  <a:rPr lang="pt-BR" sz="1800" dirty="0"/>
                  <a:t>= solução assimptótica (</a:t>
                </a:r>
                <a14:m>
                  <m:oMath xmlns:m="http://schemas.openxmlformats.org/officeDocument/2006/math">
                    <m:r>
                      <a:rPr lang="pt-BR" sz="1800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pt-BR" sz="1800" i="1" dirty="0" smtClean="0">
                        <a:latin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pt-BR" sz="1800" dirty="0"/>
                  <a:t>)</a:t>
                </a:r>
              </a:p>
              <a:p>
                <a:endParaRPr lang="en-US" dirty="0"/>
              </a:p>
              <a:p>
                <a:r>
                  <a:rPr lang="en-US" dirty="0"/>
                  <a:t>De </a:t>
                </a:r>
                <a:r>
                  <a:rPr lang="en-US" dirty="0" err="1"/>
                  <a:t>maneira</a:t>
                </a:r>
                <a:r>
                  <a:rPr lang="en-US" dirty="0"/>
                  <a:t> </a:t>
                </a:r>
                <a:r>
                  <a:rPr lang="en-US" dirty="0" err="1"/>
                  <a:t>geral</a:t>
                </a:r>
                <a:r>
                  <a:rPr lang="en-US" dirty="0"/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pt-BR" sz="18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̇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</m:d>
                        </m:e>
                        <m:sub>
                          <m:r>
                            <a:rPr lang="en-US" sz="18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800" b="0" i="1" dirty="0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sz="18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800" b="0" i="1" dirty="0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sub>
                      </m:sSub>
                      <m:r>
                        <a:rPr lang="en-US" sz="1800" b="0" i="1" dirty="0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pt-BR" dirty="0"/>
              </a:p>
              <a:p>
                <a:endParaRPr lang="pt-BR" dirty="0"/>
              </a:p>
              <a:p>
                <a:r>
                  <a:rPr lang="pt-BR" dirty="0"/>
                  <a:t>Determinar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pt-BR" dirty="0"/>
                  <a:t> como raízes de </a:t>
                </a:r>
                <a14:m>
                  <m:oMath xmlns:m="http://schemas.openxmlformats.org/officeDocument/2006/math">
                    <m:r>
                      <a:rPr lang="pt-BR" i="1" dirty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lang="pt-BR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E62D49A-5EAD-BE7D-CFCE-6988E1AE96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160" y="1809597"/>
                <a:ext cx="3190875" cy="2758384"/>
              </a:xfrm>
              <a:prstGeom prst="rect">
                <a:avLst/>
              </a:prstGeom>
              <a:blipFill>
                <a:blip r:embed="rId2"/>
                <a:stretch>
                  <a:fillRect l="-1530" t="-1327" b="-1438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4FAF6B0-7588-FD99-944F-C00F00B43B41}"/>
                  </a:ext>
                </a:extLst>
              </p:cNvPr>
              <p:cNvSpPr txBox="1"/>
              <p:nvPr/>
            </p:nvSpPr>
            <p:spPr>
              <a:xfrm>
                <a:off x="4572000" y="1605449"/>
                <a:ext cx="3875314" cy="34801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800" b="1" dirty="0"/>
                  <a:t>Estabilidade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endParaRPr lang="pt-BR" sz="1800" dirty="0"/>
              </a:p>
              <a:p>
                <a:endParaRPr lang="en-US" dirty="0"/>
              </a:p>
              <a:p>
                <a:r>
                  <a:rPr lang="en-US" b="1" dirty="0" err="1"/>
                  <a:t>Pergunta</a:t>
                </a:r>
                <a:r>
                  <a:rPr lang="en-US" b="1" dirty="0"/>
                  <a:t>-se: </a:t>
                </a:r>
                <a:r>
                  <a:rPr lang="en-US" dirty="0"/>
                  <a:t>dada </a:t>
                </a:r>
                <a:r>
                  <a:rPr lang="en-US" dirty="0" err="1"/>
                  <a:t>uma</a:t>
                </a:r>
                <a:r>
                  <a:rPr lang="en-US" dirty="0"/>
                  <a:t> CI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~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, </a:t>
                </a:r>
              </a:p>
              <a:p>
                <a:r>
                  <a:rPr lang="en-US" dirty="0"/>
                  <a:t>a </a:t>
                </a:r>
                <a:r>
                  <a:rPr lang="en-US" dirty="0" err="1"/>
                  <a:t>solução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→∞</m:t>
                        </m:r>
                      </m:e>
                    </m:d>
                    <m:groupChr>
                      <m:groupChrPr>
                        <m:chr m:val="→"/>
                        <m:vertJc m:val="bot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?</m:t>
                        </m:r>
                      </m:e>
                    </m:groupChr>
                    <m:d>
                      <m:dPr>
                        <m:begChr m:val="{"/>
                        <m:endChr m:val="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∞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dirty="0"/>
                  <a:t>  ?</a:t>
                </a:r>
              </a:p>
              <a:p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1" dirty="0" err="1">
                    <a:solidFill>
                      <a:srgbClr val="FF0000"/>
                    </a:solidFill>
                  </a:rPr>
                  <a:t>estável</a:t>
                </a:r>
                <a:r>
                  <a:rPr lang="en-US" dirty="0"/>
                  <a:t> 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→∞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  <a:r>
                  <a:rPr lang="en-US" b="1" dirty="0" err="1">
                    <a:solidFill>
                      <a:srgbClr val="FF0000"/>
                    </a:solidFill>
                  </a:rPr>
                  <a:t>instável</a:t>
                </a:r>
                <a:r>
                  <a:rPr lang="en-US" dirty="0"/>
                  <a:t> se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→∞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→∞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 err="1"/>
                  <a:t>Sugestões</a:t>
                </a:r>
                <a:r>
                  <a:rPr lang="en-US" dirty="0"/>
                  <a:t> de </a:t>
                </a:r>
                <a:r>
                  <a:rPr lang="en-US" dirty="0" err="1"/>
                  <a:t>como</a:t>
                </a:r>
                <a:r>
                  <a:rPr lang="en-US" dirty="0"/>
                  <a:t> responder </a:t>
                </a:r>
                <a:r>
                  <a:rPr lang="en-US" dirty="0" err="1"/>
                  <a:t>essa</a:t>
                </a:r>
                <a:r>
                  <a:rPr lang="en-US" dirty="0"/>
                  <a:t> </a:t>
                </a:r>
                <a:r>
                  <a:rPr lang="en-US" dirty="0" err="1"/>
                  <a:t>pergunta</a:t>
                </a:r>
                <a:r>
                  <a:rPr lang="en-US" dirty="0"/>
                  <a:t> </a:t>
                </a:r>
                <a:r>
                  <a:rPr lang="en-US" dirty="0" err="1"/>
                  <a:t>matematicamente</a:t>
                </a:r>
                <a:r>
                  <a:rPr lang="en-US" dirty="0"/>
                  <a:t>?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4FAF6B0-7588-FD99-944F-C00F00B43B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1605449"/>
                <a:ext cx="3875314" cy="3480183"/>
              </a:xfrm>
              <a:prstGeom prst="rect">
                <a:avLst/>
              </a:prstGeom>
              <a:blipFill>
                <a:blip r:embed="rId3"/>
                <a:stretch>
                  <a:fillRect l="-1258" t="-876" b="-175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F15E8FD-ED54-655A-B8B2-BDF1924E2C0B}"/>
                  </a:ext>
                </a:extLst>
              </p:cNvPr>
              <p:cNvSpPr txBox="1"/>
              <p:nvPr/>
            </p:nvSpPr>
            <p:spPr>
              <a:xfrm>
                <a:off x="1676400" y="5356773"/>
                <a:ext cx="5638800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b="1" dirty="0"/>
                  <a:t>Lembre-se: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  <a:r>
                  <a:rPr lang="en-US" b="1" dirty="0">
                    <a:solidFill>
                      <a:srgbClr val="FF0000"/>
                    </a:solidFill>
                  </a:rPr>
                  <a:t>é </a:t>
                </a:r>
                <a:r>
                  <a:rPr lang="en-US" b="1" dirty="0" err="1">
                    <a:solidFill>
                      <a:srgbClr val="FF0000"/>
                    </a:solidFill>
                  </a:rPr>
                  <a:t>uma</a:t>
                </a:r>
                <a:r>
                  <a:rPr lang="en-US" b="1" dirty="0">
                    <a:solidFill>
                      <a:srgbClr val="FF0000"/>
                    </a:solidFill>
                  </a:rPr>
                  <a:t> </a:t>
                </a:r>
                <a:r>
                  <a:rPr lang="en-US" b="1" dirty="0" err="1">
                    <a:solidFill>
                      <a:srgbClr val="FF0000"/>
                    </a:solidFill>
                  </a:rPr>
                  <a:t>velocidade</a:t>
                </a:r>
                <a:r>
                  <a:rPr lang="en-US" dirty="0"/>
                  <a:t>! A </a:t>
                </a:r>
                <a:r>
                  <a:rPr lang="en-US" b="1" dirty="0" err="1"/>
                  <a:t>estabilidade</a:t>
                </a:r>
                <a:r>
                  <a:rPr lang="en-US" dirty="0"/>
                  <a:t> </a:t>
                </a:r>
                <a:r>
                  <a:rPr lang="en-US" dirty="0" err="1"/>
                  <a:t>está</a:t>
                </a:r>
                <a:r>
                  <a:rPr lang="en-US" dirty="0"/>
                  <a:t> </a:t>
                </a:r>
                <a:r>
                  <a:rPr lang="en-US" dirty="0" err="1"/>
                  <a:t>relacionada</a:t>
                </a:r>
                <a:r>
                  <a:rPr lang="en-US" dirty="0"/>
                  <a:t> </a:t>
                </a:r>
                <a:r>
                  <a:rPr lang="en-US" dirty="0" err="1"/>
                  <a:t>ao</a:t>
                </a:r>
                <a:r>
                  <a:rPr lang="en-US" dirty="0"/>
                  <a:t> “</a:t>
                </a:r>
                <a:r>
                  <a:rPr lang="en-US" b="1" dirty="0" err="1">
                    <a:solidFill>
                      <a:srgbClr val="FF0000"/>
                    </a:solidFill>
                  </a:rPr>
                  <a:t>sinal</a:t>
                </a:r>
                <a:r>
                  <a:rPr lang="en-US" dirty="0"/>
                  <a:t>” (</a:t>
                </a:r>
                <a:r>
                  <a:rPr lang="en-US" dirty="0" err="1"/>
                  <a:t>sentido</a:t>
                </a:r>
                <a:r>
                  <a:rPr lang="en-US" dirty="0"/>
                  <a:t>!) da </a:t>
                </a:r>
                <a:r>
                  <a:rPr lang="en-US" b="1" dirty="0" err="1"/>
                  <a:t>velocidade</a:t>
                </a:r>
                <a:r>
                  <a:rPr lang="en-US" dirty="0"/>
                  <a:t>!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F15E8FD-ED54-655A-B8B2-BDF1924E2C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400" y="5356773"/>
                <a:ext cx="5638800" cy="646331"/>
              </a:xfrm>
              <a:prstGeom prst="rect">
                <a:avLst/>
              </a:prstGeom>
              <a:blipFill>
                <a:blip r:embed="rId4"/>
                <a:stretch>
                  <a:fillRect l="-865" t="-5660" b="-1415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72039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541CBC-A95E-3023-9994-FD614A4629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AD5F2-9FAF-BDEB-87BC-05A7E8B6B9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13339"/>
          </a:xfrm>
        </p:spPr>
        <p:txBody>
          <a:bodyPr>
            <a:normAutofit fontScale="90000"/>
          </a:bodyPr>
          <a:lstStyle/>
          <a:p>
            <a:r>
              <a:rPr lang="pt-BR" dirty="0"/>
              <a:t>Sistemas 1D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E831E6-E3FA-80EB-2283-C9BCCD7090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3990" y="955766"/>
            <a:ext cx="3940628" cy="515983"/>
          </a:xfrm>
        </p:spPr>
        <p:txBody>
          <a:bodyPr>
            <a:normAutofit/>
          </a:bodyPr>
          <a:lstStyle/>
          <a:p>
            <a:r>
              <a:rPr lang="pt-BR" sz="2400" dirty="0"/>
              <a:t>Ponto Fixo e Estabilidade</a:t>
            </a:r>
            <a:endParaRPr lang="pt-BR" sz="2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AFA0857-24D7-64EE-2266-DC6181973175}"/>
                  </a:ext>
                </a:extLst>
              </p:cNvPr>
              <p:cNvSpPr txBox="1"/>
              <p:nvPr/>
            </p:nvSpPr>
            <p:spPr>
              <a:xfrm>
                <a:off x="335281" y="1578593"/>
                <a:ext cx="2660469" cy="14346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b="1" dirty="0"/>
                  <a:t>Estabilidade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endParaRPr lang="en-US" sz="1400" dirty="0"/>
              </a:p>
              <a:p>
                <a:r>
                  <a:rPr lang="en-US" sz="1400" b="1" dirty="0" err="1"/>
                  <a:t>Pergunta</a:t>
                </a:r>
                <a:r>
                  <a:rPr lang="en-US" sz="1400" b="1" dirty="0"/>
                  <a:t>-se: </a:t>
                </a:r>
                <a:r>
                  <a:rPr lang="en-US" sz="1400" dirty="0"/>
                  <a:t>dada </a:t>
                </a:r>
                <a:r>
                  <a:rPr lang="en-US" sz="1400" dirty="0" err="1"/>
                  <a:t>uma</a:t>
                </a:r>
                <a:r>
                  <a:rPr lang="en-US" sz="1400" dirty="0"/>
                  <a:t> CI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~ </m:t>
                    </m:r>
                    <m:sSup>
                      <m:sSup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1400" dirty="0"/>
                  <a:t>, </a:t>
                </a:r>
              </a:p>
              <a:p>
                <a:r>
                  <a:rPr lang="en-US" sz="1400" dirty="0"/>
                  <a:t>a </a:t>
                </a:r>
                <a:r>
                  <a:rPr lang="en-US" sz="1400" dirty="0" err="1"/>
                  <a:t>solução</a:t>
                </a:r>
                <a:r>
                  <a:rPr lang="en-US" sz="1400" dirty="0"/>
                  <a:t>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→∞</m:t>
                        </m:r>
                      </m:e>
                    </m:d>
                    <m:groupChr>
                      <m:groupChrPr>
                        <m:chr m:val="→"/>
                        <m:vertJc m:val="bot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sz="1400" b="0" i="1" smtClean="0">
                            <a:latin typeface="Cambria Math" panose="02040503050406030204" pitchFamily="18" charset="0"/>
                          </a:rPr>
                          <m:t>?</m:t>
                        </m:r>
                      </m:e>
                    </m:groupChr>
                    <m:d>
                      <m:dPr>
                        <m:begChr m:val="{"/>
                        <m:endChr m:val="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p>
                              <m:sSup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e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∞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sz="1400" dirty="0"/>
                  <a:t>  ?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400" b="1" dirty="0" err="1">
                    <a:solidFill>
                      <a:srgbClr val="FF0000"/>
                    </a:solidFill>
                  </a:rPr>
                  <a:t>estável</a:t>
                </a:r>
                <a:r>
                  <a:rPr lang="en-US" sz="1400" dirty="0"/>
                  <a:t> se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→∞</m:t>
                        </m:r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endParaRPr lang="en-US" sz="1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1400" dirty="0"/>
                  <a:t> </a:t>
                </a:r>
                <a:r>
                  <a:rPr lang="en-US" sz="1400" b="1" dirty="0" err="1">
                    <a:solidFill>
                      <a:srgbClr val="FF0000"/>
                    </a:solidFill>
                  </a:rPr>
                  <a:t>instável</a:t>
                </a:r>
                <a:r>
                  <a:rPr lang="en-US" sz="1400" dirty="0"/>
                  <a:t> se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→∞</m:t>
                        </m:r>
                      </m:e>
                    </m:d>
                    <m:r>
                      <a:rPr lang="en-US" sz="1400" i="1">
                        <a:latin typeface="Cambria Math" panose="02040503050406030204" pitchFamily="18" charset="0"/>
                      </a:rPr>
                      <m:t>→∞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AFA0857-24D7-64EE-2266-DC61819731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281" y="1578593"/>
                <a:ext cx="2660469" cy="1434688"/>
              </a:xfrm>
              <a:prstGeom prst="rect">
                <a:avLst/>
              </a:prstGeom>
              <a:blipFill>
                <a:blip r:embed="rId2"/>
                <a:stretch>
                  <a:fillRect l="-688" t="-42128" r="-9633" b="-7574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2859C6FE-A2B1-89C7-55CA-A3089EDA52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8242" y="1919700"/>
            <a:ext cx="1668100" cy="33777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12C956F-7BFB-9F51-D0DA-8C5790D8C6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6540" y="2311853"/>
            <a:ext cx="2025151" cy="38210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517F7AF-2305-782F-431B-45D797C5098F}"/>
                  </a:ext>
                </a:extLst>
              </p:cNvPr>
              <p:cNvSpPr txBox="1"/>
              <p:nvPr/>
            </p:nvSpPr>
            <p:spPr>
              <a:xfrm>
                <a:off x="4243986" y="1226027"/>
                <a:ext cx="3356175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Dada </a:t>
                </a:r>
                <a:r>
                  <a:rPr lang="en-US" dirty="0" err="1"/>
                  <a:t>uma</a:t>
                </a:r>
                <a:r>
                  <a:rPr lang="en-US" dirty="0"/>
                  <a:t> </a:t>
                </a:r>
                <a:r>
                  <a:rPr lang="en-US" dirty="0" err="1"/>
                  <a:t>perturbação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≪1</m:t>
                    </m:r>
                  </m:oMath>
                </a14:m>
                <a:br>
                  <a:rPr lang="en-US" dirty="0"/>
                </a:br>
                <a:r>
                  <a:rPr lang="en-US" dirty="0"/>
                  <a:t>(i.e., </a:t>
                </a:r>
                <a:r>
                  <a:rPr lang="en-US" dirty="0" err="1"/>
                  <a:t>saindo</a:t>
                </a:r>
                <a:r>
                  <a:rPr lang="en-US" dirty="0"/>
                  <a:t> de </a:t>
                </a:r>
                <a:r>
                  <a:rPr lang="en-US" i="1" dirty="0" err="1"/>
                  <a:t>muito</a:t>
                </a:r>
                <a:r>
                  <a:rPr lang="en-US" i="1" dirty="0"/>
                  <a:t> </a:t>
                </a:r>
                <a:r>
                  <a:rPr lang="en-US" i="1" dirty="0" err="1"/>
                  <a:t>perto</a:t>
                </a:r>
                <a:r>
                  <a:rPr lang="en-US" i="1" dirty="0"/>
                  <a:t> </a:t>
                </a:r>
                <a:r>
                  <a:rPr lang="en-US" dirty="0"/>
                  <a:t>do PF)</a:t>
                </a:r>
                <a:endParaRPr lang="pt-BR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517F7AF-2305-782F-431B-45D797C509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3986" y="1226027"/>
                <a:ext cx="3356175" cy="646331"/>
              </a:xfrm>
              <a:prstGeom prst="rect">
                <a:avLst/>
              </a:prstGeom>
              <a:blipFill>
                <a:blip r:embed="rId5"/>
                <a:stretch>
                  <a:fillRect l="-1452" t="-4717" r="-726" b="-1415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1" name="Group 30">
            <a:extLst>
              <a:ext uri="{FF2B5EF4-FFF2-40B4-BE49-F238E27FC236}">
                <a16:creationId xmlns:a16="http://schemas.microsoft.com/office/drawing/2014/main" id="{13FE9D7C-0BF7-B874-9984-E3959D44C270}"/>
              </a:ext>
            </a:extLst>
          </p:cNvPr>
          <p:cNvGrpSpPr/>
          <p:nvPr/>
        </p:nvGrpSpPr>
        <p:grpSpPr>
          <a:xfrm>
            <a:off x="3738427" y="2748352"/>
            <a:ext cx="3620315" cy="748262"/>
            <a:chOff x="3738427" y="2748352"/>
            <a:chExt cx="3620315" cy="748262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E139DF24-0564-C3F9-D1FB-67D208FF428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445317" y="3127467"/>
              <a:ext cx="2913425" cy="369147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8BD7F81-E2DF-079E-A892-44BB6F8B07E0}"/>
                </a:ext>
              </a:extLst>
            </p:cNvPr>
            <p:cNvSpPr txBox="1"/>
            <p:nvPr/>
          </p:nvSpPr>
          <p:spPr>
            <a:xfrm>
              <a:off x="3738427" y="2748352"/>
              <a:ext cx="9396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Ou </a:t>
              </a:r>
              <a:r>
                <a:rPr lang="en-US" dirty="0" err="1"/>
                <a:t>seja</a:t>
              </a:r>
              <a:r>
                <a:rPr lang="en-US" dirty="0"/>
                <a:t>,</a:t>
              </a:r>
              <a:endParaRPr lang="pt-BR" dirty="0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5EA1D1A-F3DE-DF54-388A-A2000A413DBE}"/>
              </a:ext>
            </a:extLst>
          </p:cNvPr>
          <p:cNvGrpSpPr/>
          <p:nvPr/>
        </p:nvGrpSpPr>
        <p:grpSpPr>
          <a:xfrm>
            <a:off x="563391" y="3555652"/>
            <a:ext cx="4195707" cy="811482"/>
            <a:chOff x="563391" y="3555652"/>
            <a:chExt cx="4195707" cy="811482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4D13347E-F8B1-290F-5973-0DDE8806C59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63391" y="4034071"/>
              <a:ext cx="3965529" cy="333063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91B41BC4-EA2E-20B4-6E39-6988C6E35BF3}"/>
                    </a:ext>
                  </a:extLst>
                </p:cNvPr>
                <p:cNvSpPr txBox="1"/>
                <p:nvPr/>
              </p:nvSpPr>
              <p:spPr>
                <a:xfrm>
                  <a:off x="579556" y="3555652"/>
                  <a:ext cx="417954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Como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𝜂</m:t>
                      </m:r>
                    </m:oMath>
                  </a14:m>
                  <a:r>
                    <a:rPr lang="pt-BR" dirty="0"/>
                    <a:t> </a:t>
                  </a:r>
                  <a:r>
                    <a:rPr lang="en-US" dirty="0"/>
                    <a:t>é </a:t>
                  </a:r>
                  <a:r>
                    <a:rPr lang="en-US" dirty="0" err="1"/>
                    <a:t>pequena</a:t>
                  </a:r>
                  <a:r>
                    <a:rPr lang="en-US" dirty="0"/>
                    <a:t>, </a:t>
                  </a:r>
                  <a:r>
                    <a:rPr lang="en-US" dirty="0" err="1"/>
                    <a:t>expandimos</a:t>
                  </a:r>
                  <a:r>
                    <a:rPr lang="en-US" dirty="0"/>
                    <a:t> </a:t>
                  </a:r>
                  <a:r>
                    <a:rPr lang="en-US" dirty="0" err="1"/>
                    <a:t>em</a:t>
                  </a:r>
                  <a:r>
                    <a:rPr lang="en-US" dirty="0"/>
                    <a:t> Taylor</a:t>
                  </a:r>
                  <a:endParaRPr lang="pt-BR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91B41BC4-EA2E-20B4-6E39-6988C6E35BF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9556" y="3555652"/>
                  <a:ext cx="4179542" cy="369332"/>
                </a:xfrm>
                <a:prstGeom prst="rect">
                  <a:avLst/>
                </a:prstGeom>
                <a:blipFill>
                  <a:blip r:embed="rId8"/>
                  <a:stretch>
                    <a:fillRect l="-1166" t="-8197" r="-437" b="-24590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FD68A69-C90C-BCB4-B09E-DC51565C8092}"/>
              </a:ext>
            </a:extLst>
          </p:cNvPr>
          <p:cNvGrpSpPr/>
          <p:nvPr/>
        </p:nvGrpSpPr>
        <p:grpSpPr>
          <a:xfrm>
            <a:off x="4976540" y="3924984"/>
            <a:ext cx="3581120" cy="398852"/>
            <a:chOff x="4976540" y="3924984"/>
            <a:chExt cx="3581120" cy="398852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596FE71A-39AB-72B4-41AE-CA0DD1E6174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822292" y="3980864"/>
              <a:ext cx="1183202" cy="32494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55B7772-81B5-0084-68CB-E1EFA7CE7D3C}"/>
                </a:ext>
              </a:extLst>
            </p:cNvPr>
            <p:cNvSpPr txBox="1"/>
            <p:nvPr/>
          </p:nvSpPr>
          <p:spPr>
            <a:xfrm>
              <a:off x="4976540" y="3954504"/>
              <a:ext cx="5693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mas</a:t>
              </a:r>
              <a:endParaRPr lang="pt-BR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DF54179-4926-A2BE-B059-F061553D2E54}"/>
                </a:ext>
              </a:extLst>
            </p:cNvPr>
            <p:cNvSpPr txBox="1"/>
            <p:nvPr/>
          </p:nvSpPr>
          <p:spPr>
            <a:xfrm>
              <a:off x="7358742" y="3924984"/>
              <a:ext cx="11989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(def de PF)</a:t>
              </a:r>
              <a:endParaRPr lang="pt-BR" dirty="0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19FB11D-603E-C1A7-277B-0F2281EC96B7}"/>
              </a:ext>
            </a:extLst>
          </p:cNvPr>
          <p:cNvGrpSpPr/>
          <p:nvPr/>
        </p:nvGrpSpPr>
        <p:grpSpPr>
          <a:xfrm>
            <a:off x="579556" y="4489485"/>
            <a:ext cx="2424903" cy="706869"/>
            <a:chOff x="570847" y="4721156"/>
            <a:chExt cx="2424903" cy="706869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8FE810DE-068A-D296-A680-8FC015EB230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43549" y="5064416"/>
              <a:ext cx="2252201" cy="363609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254C9FC-9F9B-4F6B-A120-34B85AC94DC7}"/>
                </a:ext>
              </a:extLst>
            </p:cNvPr>
            <p:cNvSpPr txBox="1"/>
            <p:nvPr/>
          </p:nvSpPr>
          <p:spPr>
            <a:xfrm>
              <a:off x="570847" y="4721156"/>
              <a:ext cx="7263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então</a:t>
              </a:r>
              <a:endParaRPr lang="pt-BR" dirty="0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F08409EF-B84D-8E0A-C986-0EB7F8DA3684}"/>
              </a:ext>
            </a:extLst>
          </p:cNvPr>
          <p:cNvGrpSpPr/>
          <p:nvPr/>
        </p:nvGrpSpPr>
        <p:grpSpPr>
          <a:xfrm>
            <a:off x="680293" y="5344040"/>
            <a:ext cx="1883281" cy="998845"/>
            <a:chOff x="680293" y="5344040"/>
            <a:chExt cx="1883281" cy="998845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08CDEB83-51D1-D043-BB6A-497E7A18E851}"/>
                </a:ext>
              </a:extLst>
            </p:cNvPr>
            <p:cNvGrpSpPr/>
            <p:nvPr/>
          </p:nvGrpSpPr>
          <p:grpSpPr>
            <a:xfrm>
              <a:off x="752258" y="5967545"/>
              <a:ext cx="1505805" cy="375340"/>
              <a:chOff x="528799" y="5639555"/>
              <a:chExt cx="1505805" cy="375340"/>
            </a:xfrm>
          </p:grpSpPr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B4D56824-9393-33EE-B679-E53E5BC143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75275" y="5692859"/>
                <a:ext cx="1159329" cy="322036"/>
              </a:xfrm>
              <a:prstGeom prst="rect">
                <a:avLst/>
              </a:prstGeom>
            </p:spPr>
          </p:pic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A934A75-6C92-2498-AE34-765901402398}"/>
                  </a:ext>
                </a:extLst>
              </p:cNvPr>
              <p:cNvSpPr txBox="1"/>
              <p:nvPr/>
            </p:nvSpPr>
            <p:spPr>
              <a:xfrm>
                <a:off x="528799" y="5639555"/>
                <a:ext cx="4058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Se</a:t>
                </a:r>
                <a:endParaRPr lang="pt-BR" dirty="0"/>
              </a:p>
            </p:txBody>
          </p:sp>
        </p:grp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07343389-E4E4-5480-3A99-72D351E4FF2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80293" y="5344040"/>
              <a:ext cx="1883281" cy="513622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</p:pic>
      </p:grpSp>
      <p:pic>
        <p:nvPicPr>
          <p:cNvPr id="35" name="Picture 34">
            <a:extLst>
              <a:ext uri="{FF2B5EF4-FFF2-40B4-BE49-F238E27FC236}">
                <a16:creationId xmlns:a16="http://schemas.microsoft.com/office/drawing/2014/main" id="{537CCC1F-E03A-BB8E-4A69-6CF7903A8BF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359711" y="4800298"/>
            <a:ext cx="1456129" cy="400263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A381F69D-43DB-F968-4F24-B037371B446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296058" y="5525294"/>
            <a:ext cx="1476239" cy="408911"/>
          </a:xfrm>
          <a:prstGeom prst="rect">
            <a:avLst/>
          </a:prstGeom>
        </p:spPr>
      </p:pic>
      <p:sp>
        <p:nvSpPr>
          <p:cNvPr id="38" name="Left Brace 37">
            <a:extLst>
              <a:ext uri="{FF2B5EF4-FFF2-40B4-BE49-F238E27FC236}">
                <a16:creationId xmlns:a16="http://schemas.microsoft.com/office/drawing/2014/main" id="{90BAF558-EC54-A8D3-2675-A9C51E78C19D}"/>
              </a:ext>
            </a:extLst>
          </p:cNvPr>
          <p:cNvSpPr/>
          <p:nvPr/>
        </p:nvSpPr>
        <p:spPr>
          <a:xfrm>
            <a:off x="2736276" y="4659086"/>
            <a:ext cx="686193" cy="1631567"/>
          </a:xfrm>
          <a:prstGeom prst="leftBrace">
            <a:avLst>
              <a:gd name="adj1" fmla="val 63147"/>
              <a:gd name="adj2" fmla="val 60675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E7FFE1DF-B762-A92B-B72A-9266960151C1}"/>
              </a:ext>
            </a:extLst>
          </p:cNvPr>
          <p:cNvGrpSpPr/>
          <p:nvPr/>
        </p:nvGrpSpPr>
        <p:grpSpPr>
          <a:xfrm>
            <a:off x="5075234" y="5511214"/>
            <a:ext cx="3611566" cy="600984"/>
            <a:chOff x="5075234" y="5511214"/>
            <a:chExt cx="3611566" cy="60098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CB82CA91-5742-F17C-04EB-6B18401E0F8D}"/>
                    </a:ext>
                  </a:extLst>
                </p:cNvPr>
                <p:cNvSpPr txBox="1"/>
                <p:nvPr/>
              </p:nvSpPr>
              <p:spPr>
                <a:xfrm>
                  <a:off x="5075234" y="5511214"/>
                  <a:ext cx="361156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pt-BR" dirty="0"/>
                    <a:t> diminui exp.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→∞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→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CB82CA91-5742-F17C-04EB-6B18401E0F8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75234" y="5511214"/>
                  <a:ext cx="3611566" cy="369332"/>
                </a:xfrm>
                <a:prstGeom prst="rect">
                  <a:avLst/>
                </a:prstGeom>
                <a:blipFill>
                  <a:blip r:embed="rId15"/>
                  <a:stretch>
                    <a:fillRect t="-8197" b="-24590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1BE1E619-9E02-EA78-411C-75BAE933573B}"/>
                </a:ext>
              </a:extLst>
            </p:cNvPr>
            <p:cNvSpPr txBox="1"/>
            <p:nvPr/>
          </p:nvSpPr>
          <p:spPr>
            <a:xfrm>
              <a:off x="5599937" y="5742866"/>
              <a:ext cx="89262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b="1" dirty="0" err="1">
                  <a:solidFill>
                    <a:srgbClr val="FF0000"/>
                  </a:solidFill>
                </a:rPr>
                <a:t>estável</a:t>
              </a:r>
              <a:endParaRPr lang="pt-BR" dirty="0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1CFF889C-BA23-F46B-ADD8-294DB39F3C70}"/>
              </a:ext>
            </a:extLst>
          </p:cNvPr>
          <p:cNvGrpSpPr/>
          <p:nvPr/>
        </p:nvGrpSpPr>
        <p:grpSpPr>
          <a:xfrm>
            <a:off x="5099906" y="4746583"/>
            <a:ext cx="3464538" cy="654517"/>
            <a:chOff x="5099906" y="4746583"/>
            <a:chExt cx="3464538" cy="65451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386E14EA-FEF8-D257-E474-D07B3E585414}"/>
                    </a:ext>
                  </a:extLst>
                </p:cNvPr>
                <p:cNvSpPr txBox="1"/>
                <p:nvPr/>
              </p:nvSpPr>
              <p:spPr>
                <a:xfrm>
                  <a:off x="5099906" y="4746583"/>
                  <a:ext cx="346453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pt-BR" dirty="0"/>
                    <a:t> cresce exp.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→∞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→∞</m:t>
                      </m:r>
                    </m:oMath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386E14EA-FEF8-D257-E474-D07B3E58541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99906" y="4746583"/>
                  <a:ext cx="3464538" cy="369332"/>
                </a:xfrm>
                <a:prstGeom prst="rect">
                  <a:avLst/>
                </a:prstGeom>
                <a:blipFill>
                  <a:blip r:embed="rId16"/>
                  <a:stretch>
                    <a:fillRect t="-10000" b="-26667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3C007CC-5C82-3C94-E8C7-C1704A3F8738}"/>
                </a:ext>
              </a:extLst>
            </p:cNvPr>
            <p:cNvSpPr txBox="1"/>
            <p:nvPr/>
          </p:nvSpPr>
          <p:spPr>
            <a:xfrm>
              <a:off x="5525589" y="5031768"/>
              <a:ext cx="101005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b="1" dirty="0" err="1">
                  <a:solidFill>
                    <a:srgbClr val="FF0000"/>
                  </a:solidFill>
                </a:rPr>
                <a:t>instável</a:t>
              </a:r>
              <a:endParaRPr lang="pt-BR" dirty="0"/>
            </a:p>
          </p:txBody>
        </p:sp>
      </p:grpSp>
    </p:spTree>
    <p:extLst>
      <p:ext uri="{BB962C8B-B14F-4D97-AF65-F5344CB8AC3E}">
        <p14:creationId xmlns:p14="http://schemas.microsoft.com/office/powerpoint/2010/main" val="556220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3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5F8CC4-A3B9-F99B-3DC3-8A3FCF57B2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103BA6-A8AD-EEEB-4529-7C6E95A98E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13339"/>
          </a:xfrm>
        </p:spPr>
        <p:txBody>
          <a:bodyPr>
            <a:normAutofit fontScale="90000"/>
          </a:bodyPr>
          <a:lstStyle/>
          <a:p>
            <a:r>
              <a:rPr lang="pt-BR" dirty="0"/>
              <a:t>Sistemas 1D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17E196-7694-18D5-6BFA-C0F41858DC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3990" y="955766"/>
            <a:ext cx="3940628" cy="515983"/>
          </a:xfrm>
        </p:spPr>
        <p:txBody>
          <a:bodyPr>
            <a:normAutofit/>
          </a:bodyPr>
          <a:lstStyle/>
          <a:p>
            <a:r>
              <a:rPr lang="pt-BR" sz="2400" dirty="0"/>
              <a:t>Ponto Fixo e Estabilidade</a:t>
            </a:r>
            <a:endParaRPr lang="pt-BR" sz="2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AFEEE7C-7F92-F4A0-D578-B7280ACE1F91}"/>
                  </a:ext>
                </a:extLst>
              </p:cNvPr>
              <p:cNvSpPr txBox="1"/>
              <p:nvPr/>
            </p:nvSpPr>
            <p:spPr>
              <a:xfrm>
                <a:off x="335281" y="1578593"/>
                <a:ext cx="2660469" cy="14346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b="1" dirty="0"/>
                  <a:t>Estabilidade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endParaRPr lang="en-US" sz="1400" dirty="0"/>
              </a:p>
              <a:p>
                <a:r>
                  <a:rPr lang="en-US" sz="1400" b="1" dirty="0" err="1"/>
                  <a:t>Pergunta</a:t>
                </a:r>
                <a:r>
                  <a:rPr lang="en-US" sz="1400" b="1" dirty="0"/>
                  <a:t>-se: </a:t>
                </a:r>
                <a:r>
                  <a:rPr lang="en-US" sz="1400" dirty="0"/>
                  <a:t>dada </a:t>
                </a:r>
                <a:r>
                  <a:rPr lang="en-US" sz="1400" dirty="0" err="1"/>
                  <a:t>uma</a:t>
                </a:r>
                <a:r>
                  <a:rPr lang="en-US" sz="1400" dirty="0"/>
                  <a:t> CI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~ </m:t>
                    </m:r>
                    <m:sSup>
                      <m:sSup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1400" dirty="0"/>
                  <a:t>, </a:t>
                </a:r>
              </a:p>
              <a:p>
                <a:r>
                  <a:rPr lang="en-US" sz="1400" dirty="0"/>
                  <a:t>a </a:t>
                </a:r>
                <a:r>
                  <a:rPr lang="en-US" sz="1400" dirty="0" err="1"/>
                  <a:t>solução</a:t>
                </a:r>
                <a:r>
                  <a:rPr lang="en-US" sz="1400" dirty="0"/>
                  <a:t>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→∞</m:t>
                        </m:r>
                      </m:e>
                    </m:d>
                    <m:groupChr>
                      <m:groupChrPr>
                        <m:chr m:val="→"/>
                        <m:vertJc m:val="bot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sz="1400" b="0" i="1" smtClean="0">
                            <a:latin typeface="Cambria Math" panose="02040503050406030204" pitchFamily="18" charset="0"/>
                          </a:rPr>
                          <m:t>?</m:t>
                        </m:r>
                      </m:e>
                    </m:groupChr>
                    <m:d>
                      <m:dPr>
                        <m:begChr m:val="{"/>
                        <m:endChr m:val="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p>
                              <m:sSup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e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∞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sz="1400" dirty="0"/>
                  <a:t>  ?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400" b="1" dirty="0" err="1">
                    <a:solidFill>
                      <a:srgbClr val="FF0000"/>
                    </a:solidFill>
                  </a:rPr>
                  <a:t>estável</a:t>
                </a:r>
                <a:r>
                  <a:rPr lang="en-US" sz="1400" dirty="0"/>
                  <a:t> se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→∞</m:t>
                        </m:r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endParaRPr lang="en-US" sz="1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1400" dirty="0"/>
                  <a:t> </a:t>
                </a:r>
                <a:r>
                  <a:rPr lang="en-US" sz="1400" b="1" dirty="0" err="1">
                    <a:solidFill>
                      <a:srgbClr val="FF0000"/>
                    </a:solidFill>
                  </a:rPr>
                  <a:t>instável</a:t>
                </a:r>
                <a:r>
                  <a:rPr lang="en-US" sz="1400" dirty="0"/>
                  <a:t> se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→∞</m:t>
                        </m:r>
                      </m:e>
                    </m:d>
                    <m:r>
                      <a:rPr lang="en-US" sz="1400" i="1">
                        <a:latin typeface="Cambria Math" panose="02040503050406030204" pitchFamily="18" charset="0"/>
                      </a:rPr>
                      <m:t>→∞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AFEEE7C-7F92-F4A0-D578-B7280ACE1F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281" y="1578593"/>
                <a:ext cx="2660469" cy="1434688"/>
              </a:xfrm>
              <a:prstGeom prst="rect">
                <a:avLst/>
              </a:prstGeom>
              <a:blipFill>
                <a:blip r:embed="rId2"/>
                <a:stretch>
                  <a:fillRect l="-688" t="-42128" r="-9633" b="-7574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8" name="Group 47">
            <a:extLst>
              <a:ext uri="{FF2B5EF4-FFF2-40B4-BE49-F238E27FC236}">
                <a16:creationId xmlns:a16="http://schemas.microsoft.com/office/drawing/2014/main" id="{F212F341-2CAB-030F-1851-E65A5B20E33B}"/>
              </a:ext>
            </a:extLst>
          </p:cNvPr>
          <p:cNvGrpSpPr/>
          <p:nvPr/>
        </p:nvGrpSpPr>
        <p:grpSpPr>
          <a:xfrm>
            <a:off x="3764763" y="1527469"/>
            <a:ext cx="2339687" cy="369332"/>
            <a:chOff x="3751038" y="1746851"/>
            <a:chExt cx="2339687" cy="36933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9431F0A-30CF-928C-B242-A64B51D07BC5}"/>
                </a:ext>
              </a:extLst>
            </p:cNvPr>
            <p:cNvSpPr txBox="1"/>
            <p:nvPr/>
          </p:nvSpPr>
          <p:spPr>
            <a:xfrm>
              <a:off x="3751038" y="1746851"/>
              <a:ext cx="9044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OBS: Se</a:t>
              </a:r>
              <a:endParaRPr lang="pt-BR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3B34437-C635-1723-D15E-9A10ADB30E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30115" y="1779270"/>
              <a:ext cx="1360610" cy="336913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029FB50-B2FB-3607-0F2F-E914FB616C2D}"/>
              </a:ext>
            </a:extLst>
          </p:cNvPr>
          <p:cNvGrpSpPr/>
          <p:nvPr/>
        </p:nvGrpSpPr>
        <p:grpSpPr>
          <a:xfrm>
            <a:off x="4259946" y="1960116"/>
            <a:ext cx="3801105" cy="395875"/>
            <a:chOff x="4303747" y="2503106"/>
            <a:chExt cx="3801105" cy="395875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F2C6D46-0596-C336-40FB-5D20B61DB2F2}"/>
                </a:ext>
              </a:extLst>
            </p:cNvPr>
            <p:cNvSpPr txBox="1"/>
            <p:nvPr/>
          </p:nvSpPr>
          <p:spPr>
            <a:xfrm>
              <a:off x="4303747" y="2503106"/>
              <a:ext cx="38011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os</a:t>
              </a:r>
              <a:r>
                <a:rPr lang="en-US" dirty="0"/>
                <a:t> </a:t>
              </a:r>
              <a:r>
                <a:rPr lang="en-US" dirty="0" err="1"/>
                <a:t>termos</a:t>
              </a:r>
              <a:r>
                <a:rPr lang="en-US" dirty="0"/>
                <a:t>                 </a:t>
              </a:r>
              <a:r>
                <a:rPr lang="en-US" dirty="0" err="1"/>
                <a:t>não</a:t>
              </a:r>
              <a:r>
                <a:rPr lang="en-US" dirty="0"/>
                <a:t> </a:t>
              </a:r>
              <a:r>
                <a:rPr lang="en-US" dirty="0" err="1"/>
                <a:t>são</a:t>
              </a:r>
              <a:r>
                <a:rPr lang="en-US" dirty="0"/>
                <a:t> </a:t>
              </a:r>
              <a:r>
                <a:rPr lang="en-US" dirty="0" err="1"/>
                <a:t>negligíveis</a:t>
              </a:r>
              <a:endParaRPr lang="pt-BR" dirty="0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F6D4649-52E7-F2BA-4359-ADD2949A2E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68946"/>
            <a:stretch/>
          </p:blipFill>
          <p:spPr>
            <a:xfrm>
              <a:off x="5448842" y="2535372"/>
              <a:ext cx="699409" cy="363609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0E63CAEB-22B8-FFEC-749A-7BB886E7F10C}"/>
              </a:ext>
            </a:extLst>
          </p:cNvPr>
          <p:cNvSpPr txBox="1"/>
          <p:nvPr/>
        </p:nvSpPr>
        <p:spPr>
          <a:xfrm>
            <a:off x="4036661" y="2419884"/>
            <a:ext cx="44702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-&gt; </a:t>
            </a:r>
            <a:r>
              <a:rPr lang="en-US" dirty="0" err="1"/>
              <a:t>Análise</a:t>
            </a:r>
            <a:r>
              <a:rPr lang="en-US" dirty="0"/>
              <a:t> </a:t>
            </a:r>
            <a:r>
              <a:rPr lang="en-US" dirty="0" err="1"/>
              <a:t>caso</a:t>
            </a:r>
            <a:r>
              <a:rPr lang="en-US" dirty="0"/>
              <a:t> a </a:t>
            </a:r>
            <a:r>
              <a:rPr lang="en-US" dirty="0" err="1"/>
              <a:t>caso</a:t>
            </a:r>
            <a:r>
              <a:rPr lang="en-US" dirty="0"/>
              <a:t>! </a:t>
            </a:r>
            <a:r>
              <a:rPr lang="en-US" dirty="0" err="1"/>
              <a:t>Exemplo</a:t>
            </a:r>
            <a:r>
              <a:rPr lang="en-US" dirty="0"/>
              <a:t> 2.4.3 </a:t>
            </a:r>
            <a:r>
              <a:rPr lang="en-US" dirty="0" err="1"/>
              <a:t>Strogatz</a:t>
            </a:r>
            <a:endParaRPr lang="pt-BR" dirty="0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DF0149CD-A220-C909-D9F4-15F0A99EFB80}"/>
              </a:ext>
            </a:extLst>
          </p:cNvPr>
          <p:cNvGrpSpPr/>
          <p:nvPr/>
        </p:nvGrpSpPr>
        <p:grpSpPr>
          <a:xfrm>
            <a:off x="457200" y="3413000"/>
            <a:ext cx="1805767" cy="1836634"/>
            <a:chOff x="457200" y="3413000"/>
            <a:chExt cx="1805767" cy="1836634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A4441A27-43D7-C3A7-7CD1-11C7D838F1E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00249" y="3945111"/>
              <a:ext cx="1238795" cy="322087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EE84B744-595F-8C0C-CDF3-D99BF393714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76324" y="4510841"/>
              <a:ext cx="1486643" cy="330365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6967CA17-84A9-2EAB-B548-7DDEF2C9AA0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04208" y="4975860"/>
              <a:ext cx="839101" cy="273774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6BDE6C4-6D72-702C-4EC8-5EBE74689B68}"/>
                </a:ext>
              </a:extLst>
            </p:cNvPr>
            <p:cNvSpPr txBox="1"/>
            <p:nvPr/>
          </p:nvSpPr>
          <p:spPr>
            <a:xfrm>
              <a:off x="457200" y="3413000"/>
              <a:ext cx="10030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err="1"/>
                <a:t>Exemplo</a:t>
              </a:r>
              <a:endParaRPr lang="pt-BR" b="1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75719B1-3337-3D04-0144-9C6E2F342938}"/>
                  </a:ext>
                </a:extLst>
              </p:cNvPr>
              <p:cNvSpPr txBox="1"/>
              <p:nvPr/>
            </p:nvSpPr>
            <p:spPr>
              <a:xfrm>
                <a:off x="3151731" y="3663002"/>
                <a:ext cx="170636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75719B1-3337-3D04-0144-9C6E2F3429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1731" y="3663002"/>
                <a:ext cx="1706365" cy="461665"/>
              </a:xfrm>
              <a:prstGeom prst="rect">
                <a:avLst/>
              </a:prstGeom>
              <a:blipFill>
                <a:blip r:embed="rId8"/>
                <a:stretch>
                  <a:fillRect l="-357" b="-1710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DE2484FE-4C4E-B4CC-20ED-4CEBA8707CD7}"/>
                  </a:ext>
                </a:extLst>
              </p:cNvPr>
              <p:cNvSpPr txBox="1"/>
              <p:nvPr/>
            </p:nvSpPr>
            <p:spPr>
              <a:xfrm>
                <a:off x="3210634" y="4173711"/>
                <a:ext cx="306115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=2&gt;0→</m:t>
                    </m:r>
                  </m:oMath>
                </a14:m>
                <a:r>
                  <a:rPr lang="pt-BR" sz="2000" dirty="0"/>
                  <a:t> instável</a:t>
                </a: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DE2484FE-4C4E-B4CC-20ED-4CEBA8707C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0634" y="4173711"/>
                <a:ext cx="3061159" cy="400110"/>
              </a:xfrm>
              <a:prstGeom prst="rect">
                <a:avLst/>
              </a:prstGeom>
              <a:blipFill>
                <a:blip r:embed="rId9"/>
                <a:stretch>
                  <a:fillRect l="-996" t="-9231" r="-1195" b="-2769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76ED0FC8-F286-8663-8FC0-B6BBC2839A8C}"/>
                  </a:ext>
                </a:extLst>
              </p:cNvPr>
              <p:cNvSpPr txBox="1"/>
              <p:nvPr/>
            </p:nvSpPr>
            <p:spPr>
              <a:xfrm>
                <a:off x="3213431" y="4637929"/>
                <a:ext cx="318779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=−2&lt;0→</m:t>
                    </m:r>
                  </m:oMath>
                </a14:m>
                <a:r>
                  <a:rPr lang="pt-BR" sz="2000" dirty="0"/>
                  <a:t> estável</a:t>
                </a: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76ED0FC8-F286-8663-8FC0-B6BBC2839A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3431" y="4637929"/>
                <a:ext cx="3187796" cy="400110"/>
              </a:xfrm>
              <a:prstGeom prst="rect">
                <a:avLst/>
              </a:prstGeom>
              <a:blipFill>
                <a:blip r:embed="rId10"/>
                <a:stretch>
                  <a:fillRect l="-765" t="-9231" r="-1147" b="-2769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7" name="Picture 46">
            <a:extLst>
              <a:ext uri="{FF2B5EF4-FFF2-40B4-BE49-F238E27FC236}">
                <a16:creationId xmlns:a16="http://schemas.microsoft.com/office/drawing/2014/main" id="{A8E677EB-8DB8-AA92-96F5-1AEE4BEA5FF4}"/>
              </a:ext>
            </a:extLst>
          </p:cNvPr>
          <p:cNvPicPr>
            <a:picLocks noChangeAspect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881193" y="5102147"/>
            <a:ext cx="2890156" cy="1263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294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41" grpId="0"/>
      <p:bldP spid="4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8F7592-7CD2-279E-8D1A-0A60F0BE61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1D0408-0CD7-0A25-AF13-51C4507F7B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13339"/>
          </a:xfrm>
        </p:spPr>
        <p:txBody>
          <a:bodyPr>
            <a:normAutofit fontScale="90000"/>
          </a:bodyPr>
          <a:lstStyle/>
          <a:p>
            <a:r>
              <a:rPr lang="pt-BR" dirty="0"/>
              <a:t>Sistemas 1D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FAF7F2-4AA9-AC1D-C653-CECE027477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3990" y="955766"/>
            <a:ext cx="3940628" cy="515983"/>
          </a:xfrm>
        </p:spPr>
        <p:txBody>
          <a:bodyPr>
            <a:normAutofit/>
          </a:bodyPr>
          <a:lstStyle/>
          <a:p>
            <a:r>
              <a:rPr lang="pt-BR" sz="2400" dirty="0"/>
              <a:t>Ponto Fixo e Estabilidade</a:t>
            </a:r>
            <a:endParaRPr lang="pt-BR" sz="2400" b="1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CFE2010-D579-BD7F-DC63-A3F6A0733276}"/>
              </a:ext>
            </a:extLst>
          </p:cNvPr>
          <p:cNvSpPr txBox="1"/>
          <p:nvPr/>
        </p:nvSpPr>
        <p:spPr>
          <a:xfrm>
            <a:off x="343990" y="1598937"/>
            <a:ext cx="1003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Exemplo</a:t>
            </a:r>
            <a:endParaRPr lang="pt-BR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903FE0-46ED-5AA1-A36D-FAB122DFE2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179" y="2095457"/>
            <a:ext cx="1381125" cy="485775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63C9A90C-835D-FE54-DB5A-7B91BC2F4B6C}"/>
              </a:ext>
            </a:extLst>
          </p:cNvPr>
          <p:cNvGrpSpPr/>
          <p:nvPr/>
        </p:nvGrpSpPr>
        <p:grpSpPr>
          <a:xfrm>
            <a:off x="457200" y="2708420"/>
            <a:ext cx="2505075" cy="466725"/>
            <a:chOff x="3151731" y="2683015"/>
            <a:chExt cx="2505075" cy="466725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95321DAB-417F-6486-AC31-D50EFB61B73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51731" y="2683015"/>
              <a:ext cx="2505075" cy="466725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1E5BD541-1F7E-7EF0-9C49-6F87491F5E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66779"/>
            <a:stretch/>
          </p:blipFill>
          <p:spPr>
            <a:xfrm>
              <a:off x="3521717" y="2750914"/>
              <a:ext cx="312095" cy="306515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5626C439-09B8-43F9-F151-89A83D9746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66779"/>
            <a:stretch/>
          </p:blipFill>
          <p:spPr>
            <a:xfrm>
              <a:off x="4802567" y="2692731"/>
              <a:ext cx="383796" cy="376934"/>
            </a:xfrm>
            <a:prstGeom prst="rect">
              <a:avLst/>
            </a:prstGeom>
          </p:spPr>
        </p:pic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30605BD6-C0E9-F0E3-E56E-0210D62E0D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3111" y="3321383"/>
            <a:ext cx="1304925" cy="42862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1B7F220-E79B-8238-D699-EC985B6F3D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55338" y="2166719"/>
            <a:ext cx="2571750" cy="6096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D1464F3-AFA7-47F0-8C30-4829EA0D764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24031" y="1887719"/>
            <a:ext cx="2190750" cy="1114425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AF03FE0F-0302-22C7-401E-5D50A9D39B57}"/>
              </a:ext>
            </a:extLst>
          </p:cNvPr>
          <p:cNvSpPr txBox="1"/>
          <p:nvPr/>
        </p:nvSpPr>
        <p:spPr>
          <a:xfrm>
            <a:off x="7485017" y="1722511"/>
            <a:ext cx="9274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b="1" dirty="0">
                <a:solidFill>
                  <a:srgbClr val="FF0000"/>
                </a:solidFill>
              </a:rPr>
              <a:t>instável</a:t>
            </a:r>
            <a:endParaRPr lang="pt-BR" b="1" dirty="0">
              <a:solidFill>
                <a:srgbClr val="FF0000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CACD8D0-A575-234C-BC74-51E55A01386D}"/>
              </a:ext>
            </a:extLst>
          </p:cNvPr>
          <p:cNvSpPr txBox="1"/>
          <p:nvPr/>
        </p:nvSpPr>
        <p:spPr>
          <a:xfrm>
            <a:off x="7515497" y="2866755"/>
            <a:ext cx="914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b="1" dirty="0">
                <a:solidFill>
                  <a:srgbClr val="FF0000"/>
                </a:solidFill>
              </a:rPr>
              <a:t>estável</a:t>
            </a:r>
            <a:endParaRPr lang="pt-BR" b="1" dirty="0">
              <a:solidFill>
                <a:srgbClr val="FF0000"/>
              </a:solidFill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CC6F73D-467B-9445-1BB3-561D8F3FF6A4}"/>
              </a:ext>
            </a:extLst>
          </p:cNvPr>
          <p:cNvGrpSpPr/>
          <p:nvPr/>
        </p:nvGrpSpPr>
        <p:grpSpPr>
          <a:xfrm>
            <a:off x="492035" y="4081682"/>
            <a:ext cx="5294812" cy="1660572"/>
            <a:chOff x="3021875" y="3283689"/>
            <a:chExt cx="5294812" cy="1660572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D581BB37-CDC3-4735-90CB-A17444EE57B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021875" y="3468355"/>
              <a:ext cx="5294812" cy="1475906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CD4101E-59CE-CCA5-18AC-925AA4C54AF4}"/>
                </a:ext>
              </a:extLst>
            </p:cNvPr>
            <p:cNvSpPr txBox="1"/>
            <p:nvPr/>
          </p:nvSpPr>
          <p:spPr>
            <a:xfrm>
              <a:off x="3317965" y="3283689"/>
              <a:ext cx="17068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err="1">
                  <a:solidFill>
                    <a:srgbClr val="FF0000"/>
                  </a:solidFill>
                </a:rPr>
                <a:t>Espaço</a:t>
              </a:r>
              <a:r>
                <a:rPr lang="en-US" b="1" dirty="0">
                  <a:solidFill>
                    <a:srgbClr val="FF0000"/>
                  </a:solidFill>
                </a:rPr>
                <a:t> de </a:t>
              </a:r>
              <a:r>
                <a:rPr lang="en-US" b="1" dirty="0" err="1">
                  <a:solidFill>
                    <a:srgbClr val="FF0000"/>
                  </a:solidFill>
                </a:rPr>
                <a:t>fase</a:t>
              </a:r>
              <a:endParaRPr lang="pt-BR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D4A9AED2-8C5D-DE65-7648-1E8038227318}"/>
              </a:ext>
            </a:extLst>
          </p:cNvPr>
          <p:cNvGrpSpPr/>
          <p:nvPr/>
        </p:nvGrpSpPr>
        <p:grpSpPr>
          <a:xfrm>
            <a:off x="6204223" y="3429000"/>
            <a:ext cx="2106204" cy="2822788"/>
            <a:chOff x="883919" y="3758306"/>
            <a:chExt cx="2106204" cy="2822788"/>
          </a:xfrm>
        </p:grpSpPr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191D9931-E532-1B1F-08F9-62F6CC971F5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16305" y="4049486"/>
              <a:ext cx="1553847" cy="2531608"/>
            </a:xfrm>
            <a:prstGeom prst="rect">
              <a:avLst/>
            </a:prstGeom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A77379B-4652-B836-1582-FC1F2C581326}"/>
                </a:ext>
              </a:extLst>
            </p:cNvPr>
            <p:cNvSpPr txBox="1"/>
            <p:nvPr/>
          </p:nvSpPr>
          <p:spPr>
            <a:xfrm>
              <a:off x="883919" y="3758306"/>
              <a:ext cx="21062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err="1">
                  <a:solidFill>
                    <a:srgbClr val="FF0000"/>
                  </a:solidFill>
                </a:rPr>
                <a:t>Séries</a:t>
              </a:r>
              <a:r>
                <a:rPr lang="en-US" b="1" dirty="0">
                  <a:solidFill>
                    <a:srgbClr val="FF0000"/>
                  </a:solidFill>
                </a:rPr>
                <a:t> </a:t>
              </a:r>
              <a:r>
                <a:rPr lang="en-US" b="1" dirty="0" err="1">
                  <a:solidFill>
                    <a:srgbClr val="FF0000"/>
                  </a:solidFill>
                </a:rPr>
                <a:t>temporais</a:t>
              </a:r>
              <a:endParaRPr lang="pt-BR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04345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8E6119-D985-74C2-287D-33FEE1AB9A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4FA91-CEDE-5949-89D1-B4C7E2EB9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13339"/>
          </a:xfrm>
        </p:spPr>
        <p:txBody>
          <a:bodyPr>
            <a:normAutofit fontScale="90000"/>
          </a:bodyPr>
          <a:lstStyle/>
          <a:p>
            <a:r>
              <a:rPr lang="pt-BR" dirty="0"/>
              <a:t>Sistemas 1D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3C3835-40F1-6D5C-FB22-659C2A5E97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3990" y="955766"/>
            <a:ext cx="3940628" cy="515983"/>
          </a:xfrm>
        </p:spPr>
        <p:txBody>
          <a:bodyPr>
            <a:normAutofit/>
          </a:bodyPr>
          <a:lstStyle/>
          <a:p>
            <a:r>
              <a:rPr lang="pt-BR" sz="2400" dirty="0"/>
              <a:t>Ponto Fixo e Estabilidade</a:t>
            </a:r>
            <a:endParaRPr lang="pt-BR" sz="2400" b="1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2712A7A-CA65-9003-017A-D27F7B36FD61}"/>
              </a:ext>
            </a:extLst>
          </p:cNvPr>
          <p:cNvSpPr txBox="1"/>
          <p:nvPr/>
        </p:nvSpPr>
        <p:spPr>
          <a:xfrm>
            <a:off x="343990" y="1598937"/>
            <a:ext cx="1003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Exemplo</a:t>
            </a:r>
            <a:endParaRPr lang="pt-BR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FE3FDCB-D826-C423-E725-F38E3898D7B9}"/>
              </a:ext>
            </a:extLst>
          </p:cNvPr>
          <p:cNvSpPr txBox="1"/>
          <p:nvPr/>
        </p:nvSpPr>
        <p:spPr>
          <a:xfrm>
            <a:off x="3037039" y="4149650"/>
            <a:ext cx="256082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b="1" dirty="0">
                <a:solidFill>
                  <a:srgbClr val="FF0000"/>
                </a:solidFill>
              </a:rPr>
              <a:t>Estável p/ todas </a:t>
            </a:r>
            <a:r>
              <a:rPr lang="pt-BR" sz="1800" b="1" dirty="0" err="1">
                <a:solidFill>
                  <a:srgbClr val="FF0000"/>
                </a:solidFill>
              </a:rPr>
              <a:t>CIs</a:t>
            </a:r>
            <a:br>
              <a:rPr lang="pt-BR" sz="1800" b="1" dirty="0">
                <a:solidFill>
                  <a:srgbClr val="FF0000"/>
                </a:solidFill>
              </a:rPr>
            </a:br>
            <a:r>
              <a:rPr lang="pt-BR" sz="1800" b="1" dirty="0">
                <a:solidFill>
                  <a:srgbClr val="FF0000"/>
                </a:solidFill>
              </a:rPr>
              <a:t>(globalmente estável)</a:t>
            </a:r>
            <a:endParaRPr lang="pt-BR" b="1" dirty="0">
              <a:solidFill>
                <a:srgbClr val="FF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C479A7-1C57-90CE-D969-751F9CEDD7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871" y="2105397"/>
            <a:ext cx="2365572" cy="1687677"/>
          </a:xfrm>
          <a:prstGeom prst="rect">
            <a:avLst/>
          </a:prstGeom>
        </p:spPr>
      </p:pic>
      <p:grpSp>
        <p:nvGrpSpPr>
          <p:cNvPr id="41" name="Group 40">
            <a:extLst>
              <a:ext uri="{FF2B5EF4-FFF2-40B4-BE49-F238E27FC236}">
                <a16:creationId xmlns:a16="http://schemas.microsoft.com/office/drawing/2014/main" id="{E6BF2D49-6FB2-F330-DAF8-D27EC1FFE0D7}"/>
              </a:ext>
            </a:extLst>
          </p:cNvPr>
          <p:cNvGrpSpPr/>
          <p:nvPr/>
        </p:nvGrpSpPr>
        <p:grpSpPr>
          <a:xfrm>
            <a:off x="418817" y="4630321"/>
            <a:ext cx="2543442" cy="1887719"/>
            <a:chOff x="418817" y="4630321"/>
            <a:chExt cx="2543442" cy="1887719"/>
          </a:xfrm>
        </p:grpSpPr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663D381C-F6D1-8E47-4FC7-24694E6715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0920" y="5004790"/>
              <a:ext cx="2191339" cy="151325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33B5C6E-D444-1CE5-77EC-F4216AAB255B}"/>
                </a:ext>
              </a:extLst>
            </p:cNvPr>
            <p:cNvSpPr txBox="1"/>
            <p:nvPr/>
          </p:nvSpPr>
          <p:spPr>
            <a:xfrm>
              <a:off x="418817" y="4630321"/>
              <a:ext cx="17068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err="1">
                  <a:solidFill>
                    <a:srgbClr val="FF0000"/>
                  </a:solidFill>
                </a:rPr>
                <a:t>Espaço</a:t>
              </a:r>
              <a:r>
                <a:rPr lang="en-US" b="1" dirty="0">
                  <a:solidFill>
                    <a:srgbClr val="FF0000"/>
                  </a:solidFill>
                </a:rPr>
                <a:t> de </a:t>
              </a:r>
              <a:r>
                <a:rPr lang="en-US" b="1" dirty="0" err="1">
                  <a:solidFill>
                    <a:srgbClr val="FF0000"/>
                  </a:solidFill>
                </a:rPr>
                <a:t>fase</a:t>
              </a:r>
              <a:endParaRPr lang="pt-BR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150B137B-2E4E-E493-3CCD-2888A8DC959A}"/>
              </a:ext>
            </a:extLst>
          </p:cNvPr>
          <p:cNvGrpSpPr/>
          <p:nvPr/>
        </p:nvGrpSpPr>
        <p:grpSpPr>
          <a:xfrm>
            <a:off x="3608863" y="4819102"/>
            <a:ext cx="2502343" cy="1579688"/>
            <a:chOff x="4911634" y="4739060"/>
            <a:chExt cx="2502343" cy="1579688"/>
          </a:xfrm>
        </p:grpSpPr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2AA1D835-0B6A-E48E-D093-48561552E90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11634" y="4963885"/>
              <a:ext cx="2217679" cy="1354863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C2F9D66-E700-8958-7195-9E9E41D64411}"/>
                </a:ext>
              </a:extLst>
            </p:cNvPr>
            <p:cNvSpPr txBox="1"/>
            <p:nvPr/>
          </p:nvSpPr>
          <p:spPr>
            <a:xfrm>
              <a:off x="5307773" y="4739060"/>
              <a:ext cx="21062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err="1">
                  <a:solidFill>
                    <a:srgbClr val="FF0000"/>
                  </a:solidFill>
                </a:rPr>
                <a:t>Séries</a:t>
              </a:r>
              <a:r>
                <a:rPr lang="en-US" b="1" dirty="0">
                  <a:solidFill>
                    <a:srgbClr val="FF0000"/>
                  </a:solidFill>
                </a:rPr>
                <a:t> </a:t>
              </a:r>
              <a:r>
                <a:rPr lang="en-US" b="1" dirty="0" err="1">
                  <a:solidFill>
                    <a:srgbClr val="FF0000"/>
                  </a:solidFill>
                </a:rPr>
                <a:t>temporais</a:t>
              </a:r>
              <a:endParaRPr lang="pt-BR" b="1" dirty="0">
                <a:solidFill>
                  <a:srgbClr val="FF0000"/>
                </a:solidFill>
              </a:endParaRP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2BB4FFED-92D9-D7E5-2D36-ABF2DCE2ED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0597" y="3884110"/>
            <a:ext cx="2140109" cy="36933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F5D7AFD-DC20-0506-49CE-0C6BDC0A87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92435" y="1471749"/>
            <a:ext cx="2261218" cy="67056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C6ABDD7-2CBB-44AE-201D-63C11D8F0E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66862" y="2224990"/>
            <a:ext cx="983811" cy="34330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AB607C1-E577-CA2C-CD28-035B2A9CB483}"/>
                  </a:ext>
                </a:extLst>
              </p:cNvPr>
              <p:cNvSpPr txBox="1"/>
              <p:nvPr/>
            </p:nvSpPr>
            <p:spPr>
              <a:xfrm>
                <a:off x="3092435" y="2820898"/>
                <a:ext cx="1767600" cy="6705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𝑅𝐶</m:t>
                          </m:r>
                        </m:den>
                      </m:f>
                    </m:oMath>
                  </m:oMathPara>
                </a14:m>
                <a:endParaRPr lang="pt-BR" sz="20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AB607C1-E577-CA2C-CD28-035B2A9CB4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2435" y="2820898"/>
                <a:ext cx="1767600" cy="67056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73A3297-74C7-4EDD-B611-88976449AA6C}"/>
                  </a:ext>
                </a:extLst>
              </p:cNvPr>
              <p:cNvSpPr txBox="1"/>
              <p:nvPr/>
            </p:nvSpPr>
            <p:spPr>
              <a:xfrm>
                <a:off x="2962259" y="3510057"/>
                <a:ext cx="2345514" cy="6705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𝑅𝐶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&lt;0</m:t>
                      </m:r>
                    </m:oMath>
                  </m:oMathPara>
                </a14:m>
                <a:endParaRPr lang="pt-BR" sz="20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73A3297-74C7-4EDD-B611-88976449AA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2259" y="3510057"/>
                <a:ext cx="2345514" cy="67056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2" name="Group 31">
            <a:extLst>
              <a:ext uri="{FF2B5EF4-FFF2-40B4-BE49-F238E27FC236}">
                <a16:creationId xmlns:a16="http://schemas.microsoft.com/office/drawing/2014/main" id="{11DE8A15-3D8D-8383-85FF-58E405F5690B}"/>
              </a:ext>
            </a:extLst>
          </p:cNvPr>
          <p:cNvGrpSpPr/>
          <p:nvPr/>
        </p:nvGrpSpPr>
        <p:grpSpPr>
          <a:xfrm>
            <a:off x="6106962" y="1471749"/>
            <a:ext cx="2560829" cy="2888733"/>
            <a:chOff x="6237426" y="2627309"/>
            <a:chExt cx="2560829" cy="288873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04BE095C-EB3C-9C86-98C4-4B92C1270D4C}"/>
                    </a:ext>
                  </a:extLst>
                </p:cNvPr>
                <p:cNvSpPr txBox="1"/>
                <p:nvPr/>
              </p:nvSpPr>
              <p:spPr>
                <a:xfrm>
                  <a:off x="6237426" y="3033170"/>
                  <a:ext cx="2118272" cy="85093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𝑄</m:t>
                                        </m:r>
                                      </m:e>
                                      <m:sup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∗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</m:d>
                          </m:den>
                        </m:f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𝑅𝐶</m:t>
                        </m:r>
                      </m:oMath>
                    </m:oMathPara>
                  </a14:m>
                  <a:endParaRPr lang="pt-BR" sz="2400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04BE095C-EB3C-9C86-98C4-4B92C1270D4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37426" y="3033170"/>
                  <a:ext cx="2118272" cy="850939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6075700-4041-D576-9C8E-914C713BDFF5}"/>
                </a:ext>
              </a:extLst>
            </p:cNvPr>
            <p:cNvSpPr txBox="1"/>
            <p:nvPr/>
          </p:nvSpPr>
          <p:spPr>
            <a:xfrm>
              <a:off x="6351709" y="2627309"/>
              <a:ext cx="10574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Note que</a:t>
              </a:r>
              <a:endParaRPr lang="pt-BR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92B623F-5CE6-61BD-AC39-391277FB4990}"/>
                </a:ext>
              </a:extLst>
            </p:cNvPr>
            <p:cNvSpPr txBox="1"/>
            <p:nvPr/>
          </p:nvSpPr>
          <p:spPr>
            <a:xfrm>
              <a:off x="6237426" y="4038714"/>
              <a:ext cx="2560829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É </a:t>
              </a:r>
              <a:r>
                <a:rPr lang="en-US" dirty="0" err="1"/>
                <a:t>uma</a:t>
              </a:r>
              <a:r>
                <a:rPr lang="en-US" dirty="0"/>
                <a:t> </a:t>
              </a:r>
              <a:r>
                <a:rPr lang="en-US" dirty="0" err="1"/>
                <a:t>escala</a:t>
              </a:r>
              <a:r>
                <a:rPr lang="en-US" dirty="0"/>
                <a:t> de tempo</a:t>
              </a:r>
              <a:br>
                <a:rPr lang="en-US" dirty="0"/>
              </a:br>
              <a:r>
                <a:rPr lang="en-US" dirty="0" err="1"/>
                <a:t>característica</a:t>
              </a:r>
              <a:r>
                <a:rPr lang="en-US" dirty="0"/>
                <a:t> do </a:t>
              </a:r>
              <a:r>
                <a:rPr lang="en-US" dirty="0" err="1"/>
                <a:t>sistema</a:t>
              </a:r>
              <a:r>
                <a:rPr lang="en-US" dirty="0"/>
                <a:t>!</a:t>
              </a:r>
            </a:p>
            <a:p>
              <a:endParaRPr lang="en-US" dirty="0"/>
            </a:p>
            <a:p>
              <a:r>
                <a:rPr lang="en-US" dirty="0" err="1"/>
                <a:t>Válido</a:t>
              </a:r>
              <a:r>
                <a:rPr lang="en-US" dirty="0"/>
                <a:t> para </a:t>
              </a:r>
              <a:r>
                <a:rPr lang="en-US" dirty="0" err="1"/>
                <a:t>todos</a:t>
              </a:r>
              <a:r>
                <a:rPr lang="en-US" dirty="0"/>
                <a:t> </a:t>
              </a:r>
              <a:r>
                <a:rPr lang="en-US" dirty="0" err="1"/>
                <a:t>os</a:t>
              </a:r>
              <a:r>
                <a:rPr lang="en-US" dirty="0"/>
                <a:t> </a:t>
              </a:r>
              <a:br>
                <a:rPr lang="en-US" dirty="0"/>
              </a:br>
              <a:r>
                <a:rPr lang="en-US" dirty="0" err="1"/>
                <a:t>sistemas</a:t>
              </a:r>
              <a:r>
                <a:rPr lang="en-US" dirty="0"/>
                <a:t>!</a:t>
              </a:r>
              <a:endParaRPr lang="pt-BR" dirty="0"/>
            </a:p>
          </p:txBody>
        </p:sp>
      </p:grpSp>
    </p:spTree>
    <p:extLst>
      <p:ext uri="{BB962C8B-B14F-4D97-AF65-F5344CB8AC3E}">
        <p14:creationId xmlns:p14="http://schemas.microsoft.com/office/powerpoint/2010/main" val="501009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24" grpId="0"/>
      <p:bldP spid="2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D0478-A493-53D8-99D9-FB09E5A60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3853543" cy="457199"/>
          </a:xfrm>
        </p:spPr>
        <p:txBody>
          <a:bodyPr>
            <a:normAutofit fontScale="90000"/>
          </a:bodyPr>
          <a:lstStyle/>
          <a:p>
            <a:r>
              <a:rPr lang="pt-BR" dirty="0"/>
              <a:t>Sistemas 1D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0AB81D-33D7-AFFF-3E72-D1148210F0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4651" y="1034144"/>
            <a:ext cx="4393474" cy="457199"/>
          </a:xfrm>
        </p:spPr>
        <p:txBody>
          <a:bodyPr>
            <a:normAutofit lnSpcReduction="10000"/>
          </a:bodyPr>
          <a:lstStyle/>
          <a:p>
            <a:r>
              <a:rPr lang="en-US" sz="2400" dirty="0" err="1"/>
              <a:t>Estabilidade</a:t>
            </a:r>
            <a:r>
              <a:rPr lang="en-US" sz="2400" dirty="0"/>
              <a:t>: </a:t>
            </a:r>
            <a:r>
              <a:rPr lang="en-US" sz="2400" b="1" dirty="0" err="1"/>
              <a:t>função</a:t>
            </a:r>
            <a:r>
              <a:rPr lang="en-US" sz="2400" b="1" dirty="0"/>
              <a:t> </a:t>
            </a:r>
            <a:r>
              <a:rPr lang="en-US" sz="2400" b="1" dirty="0" err="1"/>
              <a:t>potencial</a:t>
            </a:r>
            <a:endParaRPr lang="pt-BR" sz="24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063C6F-5E92-DB32-BEA8-63CF6DB2B9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3E1A69D-DCD2-E974-C6A8-CC55BECC5C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617" y="4904415"/>
            <a:ext cx="2580718" cy="1601134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1670BF67-7F13-C36C-D9BA-34ECFA6BD7BC}"/>
              </a:ext>
            </a:extLst>
          </p:cNvPr>
          <p:cNvGrpSpPr/>
          <p:nvPr/>
        </p:nvGrpSpPr>
        <p:grpSpPr>
          <a:xfrm>
            <a:off x="362625" y="1600539"/>
            <a:ext cx="2038763" cy="1212188"/>
            <a:chOff x="457200" y="1783935"/>
            <a:chExt cx="2038763" cy="121218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04F1426-65B6-29CF-0794-1EB8816BA8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69508" y="2272030"/>
              <a:ext cx="1390514" cy="724093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98954DB2-7F82-508D-5761-59C953564794}"/>
                    </a:ext>
                  </a:extLst>
                </p:cNvPr>
                <p:cNvSpPr txBox="1"/>
                <p:nvPr/>
              </p:nvSpPr>
              <p:spPr>
                <a:xfrm>
                  <a:off x="457200" y="1783935"/>
                  <a:ext cx="203876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err="1"/>
                    <a:t>Definimos</a:t>
                  </a:r>
                  <a:r>
                    <a:rPr lang="en-US" dirty="0"/>
                    <a:t> </a:t>
                  </a:r>
                  <a14:m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en-US" dirty="0"/>
                    <a:t> </a:t>
                  </a:r>
                  <a:r>
                    <a:rPr lang="en-US" dirty="0" err="1"/>
                    <a:t>por</a:t>
                  </a:r>
                  <a:endParaRPr lang="pt-BR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98954DB2-7F82-508D-5761-59C95356479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7200" y="1783935"/>
                  <a:ext cx="2038763" cy="369332"/>
                </a:xfrm>
                <a:prstGeom prst="rect">
                  <a:avLst/>
                </a:prstGeom>
                <a:blipFill>
                  <a:blip r:embed="rId4"/>
                  <a:stretch>
                    <a:fillRect l="-2388" t="-10000" r="-1791" b="-26667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B436A78-0CDE-8ABF-477E-16993676AFD9}"/>
                  </a:ext>
                </a:extLst>
              </p:cNvPr>
              <p:cNvSpPr txBox="1"/>
              <p:nvPr/>
            </p:nvSpPr>
            <p:spPr>
              <a:xfrm>
                <a:off x="274318" y="2931490"/>
                <a:ext cx="3461658" cy="18541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:r>
                  <a:rPr lang="en-US" dirty="0"/>
                  <a:t>Isso </a:t>
                </a:r>
                <a:r>
                  <a:rPr lang="en-US" dirty="0" err="1"/>
                  <a:t>significa</a:t>
                </a:r>
                <a:r>
                  <a:rPr lang="en-US" dirty="0"/>
                  <a:t> que </a:t>
                </a:r>
                <a:r>
                  <a:rPr lang="en-US" dirty="0" err="1"/>
                  <a:t>os</a:t>
                </a:r>
                <a:r>
                  <a:rPr lang="en-US" dirty="0"/>
                  <a:t> PFs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pt-BR" dirty="0"/>
                  <a:t> são pontos críticos (min, </a:t>
                </a:r>
                <a:r>
                  <a:rPr lang="pt-BR" dirty="0" err="1"/>
                  <a:t>max</a:t>
                </a:r>
                <a:r>
                  <a:rPr lang="pt-BR" dirty="0"/>
                  <a:t>, inflexão) de </a:t>
                </a:r>
                <a14:m>
                  <m:oMath xmlns:m="http://schemas.openxmlformats.org/officeDocument/2006/math">
                    <m:r>
                      <a:rPr lang="pt-BR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pt-BR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pt-BR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dirty="0"/>
                  <a:t>,</a:t>
                </a:r>
                <a:br>
                  <a:rPr lang="pt-BR" dirty="0"/>
                </a:br>
                <a:r>
                  <a:rPr lang="pt-BR" dirty="0"/>
                  <a:t>pois</a:t>
                </a:r>
                <a:br>
                  <a:rPr lang="pt-BR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=0=</m:t>
                      </m:r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𝑑𝑉</m:t>
                                  </m:r>
                                </m:num>
                                <m:den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𝑑𝑥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B436A78-0CDE-8ABF-477E-16993676AF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318" y="2931490"/>
                <a:ext cx="3461658" cy="1854162"/>
              </a:xfrm>
              <a:prstGeom prst="rect">
                <a:avLst/>
              </a:prstGeom>
              <a:blipFill>
                <a:blip r:embed="rId5"/>
                <a:stretch>
                  <a:fillRect l="-1408" t="-1974" r="-176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489EECF-FEA9-7448-D251-AB505FAFF2D5}"/>
                  </a:ext>
                </a:extLst>
              </p:cNvPr>
              <p:cNvSpPr txBox="1"/>
              <p:nvPr/>
            </p:nvSpPr>
            <p:spPr>
              <a:xfrm>
                <a:off x="4833259" y="293438"/>
                <a:ext cx="3461658" cy="19563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PFs </a:t>
                </a:r>
                <a:r>
                  <a:rPr lang="en-US" dirty="0" err="1"/>
                  <a:t>estáveis</a:t>
                </a:r>
                <a:r>
                  <a:rPr lang="en-US" dirty="0"/>
                  <a:t> </a:t>
                </a:r>
                <a:r>
                  <a:rPr lang="en-US" dirty="0" err="1"/>
                  <a:t>são</a:t>
                </a:r>
                <a:r>
                  <a:rPr lang="en-US" dirty="0"/>
                  <a:t> </a:t>
                </a:r>
                <a:r>
                  <a:rPr lang="en-US" dirty="0" err="1"/>
                  <a:t>mínimos</a:t>
                </a:r>
                <a:r>
                  <a:rPr lang="en-US" dirty="0"/>
                  <a:t> de </a:t>
                </a:r>
                <a14:m>
                  <m:oMath xmlns:m="http://schemas.openxmlformats.org/officeDocument/2006/math">
                    <m:r>
                      <a:rPr lang="pt-BR" i="1" dirty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pt-BR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br>
                  <a:rPr lang="en-US" dirty="0"/>
                </a:br>
                <a:br>
                  <a:rPr lang="pt-BR" dirty="0"/>
                </a:br>
                <a:r>
                  <a:rPr lang="pt-BR" dirty="0"/>
                  <a:t>pois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&lt;0</m:t>
                    </m:r>
                  </m:oMath>
                </a14:m>
                <a:r>
                  <a:rPr lang="pt-BR" dirty="0"/>
                  <a:t> e</a:t>
                </a:r>
              </a:p>
              <a:p>
                <a:pPr/>
                <a:br>
                  <a:rPr lang="pt-BR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p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num>
                                <m:den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sSup>
                                    <m:sSupPr>
                                      <m:ctrlP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dirty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489EECF-FEA9-7448-D251-AB505FAFF2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3259" y="293438"/>
                <a:ext cx="3461658" cy="1956305"/>
              </a:xfrm>
              <a:prstGeom prst="rect">
                <a:avLst/>
              </a:prstGeom>
              <a:blipFill>
                <a:blip r:embed="rId6"/>
                <a:stretch>
                  <a:fillRect l="-1585" t="-155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456E451-EE56-F8A5-B103-B222D0307582}"/>
                  </a:ext>
                </a:extLst>
              </p:cNvPr>
              <p:cNvSpPr txBox="1"/>
              <p:nvPr/>
            </p:nvSpPr>
            <p:spPr>
              <a:xfrm>
                <a:off x="4659771" y="2467513"/>
                <a:ext cx="3461658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Ou </a:t>
                </a:r>
                <a:r>
                  <a:rPr lang="en-US" dirty="0" err="1"/>
                  <a:t>seja</a:t>
                </a:r>
                <a:r>
                  <a:rPr lang="en-US" dirty="0"/>
                  <a:t>, o </a:t>
                </a:r>
                <a:r>
                  <a:rPr lang="en-US" dirty="0" err="1"/>
                  <a:t>movimento</a:t>
                </a:r>
                <a:r>
                  <a:rPr lang="en-US" dirty="0"/>
                  <a:t> de </a:t>
                </a:r>
                <a:r>
                  <a:rPr lang="en-US" dirty="0" err="1"/>
                  <a:t>uma</a:t>
                </a:r>
                <a:r>
                  <a:rPr lang="en-US" dirty="0"/>
                  <a:t> “</a:t>
                </a:r>
                <a:r>
                  <a:rPr lang="en-US" dirty="0" err="1"/>
                  <a:t>partícula</a:t>
                </a:r>
                <a:r>
                  <a:rPr lang="en-US" dirty="0"/>
                  <a:t>” </a:t>
                </a:r>
                <a:r>
                  <a:rPr lang="en-US" dirty="0" err="1"/>
                  <a:t>na</a:t>
                </a:r>
                <a:r>
                  <a:rPr lang="en-US" dirty="0"/>
                  <a:t> “</a:t>
                </a:r>
                <a:r>
                  <a:rPr lang="en-US" dirty="0" err="1"/>
                  <a:t>paisagem</a:t>
                </a:r>
                <a:r>
                  <a:rPr lang="en-US" dirty="0"/>
                  <a:t>”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dirty="0"/>
                  <a:t> é</a:t>
                </a:r>
                <a:br>
                  <a:rPr lang="pt-BR" dirty="0"/>
                </a:br>
                <a:r>
                  <a:rPr lang="pt-BR" dirty="0"/>
                  <a:t>sempre “descendente”, pois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456E451-EE56-F8A5-B103-B222D03075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9771" y="2467513"/>
                <a:ext cx="3461658" cy="923330"/>
              </a:xfrm>
              <a:prstGeom prst="rect">
                <a:avLst/>
              </a:prstGeom>
              <a:blipFill>
                <a:blip r:embed="rId7"/>
                <a:stretch>
                  <a:fillRect l="-1408" t="-3974" b="-993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2F2C1319-6951-D58F-7C88-95AF07F4E59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93326" y="3755147"/>
            <a:ext cx="1426836" cy="675199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7F75930A-2C68-FE7D-D609-2A3525DE7520}"/>
              </a:ext>
            </a:extLst>
          </p:cNvPr>
          <p:cNvGrpSpPr/>
          <p:nvPr/>
        </p:nvGrpSpPr>
        <p:grpSpPr>
          <a:xfrm>
            <a:off x="5895824" y="3755147"/>
            <a:ext cx="1959308" cy="748279"/>
            <a:chOff x="5591024" y="5455982"/>
            <a:chExt cx="1959308" cy="748279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6DCF252-038B-E206-403C-2F3D2626511C}"/>
                </a:ext>
              </a:extLst>
            </p:cNvPr>
            <p:cNvSpPr txBox="1"/>
            <p:nvPr/>
          </p:nvSpPr>
          <p:spPr>
            <a:xfrm>
              <a:off x="5591024" y="5612351"/>
              <a:ext cx="7401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mas</a:t>
              </a:r>
              <a:endParaRPr lang="pt-BR" dirty="0"/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2A835037-07A1-4470-36B7-6736074184F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216137" y="5455982"/>
              <a:ext cx="1334195" cy="748279"/>
            </a:xfrm>
            <a:prstGeom prst="rect">
              <a:avLst/>
            </a:prstGeom>
          </p:spPr>
        </p:pic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905F5AF1-558E-25D2-C4DA-74D59FAE23B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32130" y="4811097"/>
            <a:ext cx="2055904" cy="740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936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4F4E67-5B6A-357C-B071-EEF760489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57199"/>
          </a:xfrm>
        </p:spPr>
        <p:txBody>
          <a:bodyPr>
            <a:normAutofit fontScale="90000"/>
          </a:bodyPr>
          <a:lstStyle/>
          <a:p>
            <a:r>
              <a:rPr lang="pt-BR" dirty="0"/>
              <a:t>Sistemas 1D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DD0D5E-5497-5FF9-1A9A-44971EBC5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E04929-C5C3-46C4-846B-29E006AF69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109" y="955450"/>
            <a:ext cx="8639175" cy="1257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5719D2B-0178-450A-6EE7-34FC84ADA5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866" y="2627424"/>
            <a:ext cx="1533525" cy="352425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0B65294A-A0E0-6072-DE4A-7D9788A79DC5}"/>
              </a:ext>
            </a:extLst>
          </p:cNvPr>
          <p:cNvGrpSpPr/>
          <p:nvPr/>
        </p:nvGrpSpPr>
        <p:grpSpPr>
          <a:xfrm>
            <a:off x="916578" y="3137126"/>
            <a:ext cx="1696402" cy="409575"/>
            <a:chOff x="4191000" y="3224212"/>
            <a:chExt cx="1696402" cy="409575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F39BAFBB-0A9C-8FDF-DA48-A13D8A4D228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91000" y="3262312"/>
              <a:ext cx="762000" cy="333375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C09245F-1FDB-C280-9D31-C49F857E267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963477" y="3224212"/>
              <a:ext cx="923925" cy="409575"/>
            </a:xfrm>
            <a:prstGeom prst="rect">
              <a:avLst/>
            </a:prstGeom>
          </p:spPr>
        </p:pic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F408FA18-2D4C-5467-4EF7-07E95BCDC8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17686" y="2403701"/>
            <a:ext cx="2609850" cy="22860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D34C8F0-B5C2-5541-7BD1-F906046C5C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1109" y="4299627"/>
            <a:ext cx="4676775" cy="3429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3814548-DAEF-391A-E3BA-6F7B73B9CBD3}"/>
              </a:ext>
            </a:extLst>
          </p:cNvPr>
          <p:cNvSpPr txBox="1"/>
          <p:nvPr/>
        </p:nvSpPr>
        <p:spPr>
          <a:xfrm>
            <a:off x="457200" y="3657638"/>
            <a:ext cx="3380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muda</a:t>
            </a:r>
            <a:r>
              <a:rPr lang="en-US" dirty="0"/>
              <a:t> a </a:t>
            </a:r>
            <a:r>
              <a:rPr lang="en-US" dirty="0" err="1"/>
              <a:t>posição</a:t>
            </a:r>
            <a:r>
              <a:rPr lang="en-US" dirty="0"/>
              <a:t> do </a:t>
            </a:r>
            <a:r>
              <a:rPr lang="en-US" dirty="0" err="1"/>
              <a:t>mínimo</a:t>
            </a:r>
            <a:r>
              <a:rPr lang="en-US" dirty="0"/>
              <a:t>!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38182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0A0EC0-9668-D2AD-0182-7C7739BE77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6ACB0-8BBB-D394-E17E-804099443C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57199"/>
          </a:xfrm>
        </p:spPr>
        <p:txBody>
          <a:bodyPr>
            <a:normAutofit fontScale="90000"/>
          </a:bodyPr>
          <a:lstStyle/>
          <a:p>
            <a:r>
              <a:rPr lang="pt-BR" dirty="0"/>
              <a:t>Sistemas 1D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FEA4C1-AAD0-C7F8-B3C5-2845E9426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9D9ACC6-6086-3C58-0F97-AB86FA3F27A6}"/>
              </a:ext>
            </a:extLst>
          </p:cNvPr>
          <p:cNvSpPr txBox="1"/>
          <p:nvPr/>
        </p:nvSpPr>
        <p:spPr>
          <a:xfrm>
            <a:off x="1031966" y="3330741"/>
            <a:ext cx="3380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muda</a:t>
            </a:r>
            <a:r>
              <a:rPr lang="en-US" dirty="0"/>
              <a:t> a </a:t>
            </a:r>
            <a:r>
              <a:rPr lang="en-US" dirty="0" err="1"/>
              <a:t>posição</a:t>
            </a:r>
            <a:r>
              <a:rPr lang="en-US" dirty="0"/>
              <a:t> do </a:t>
            </a:r>
            <a:r>
              <a:rPr lang="en-US" dirty="0" err="1"/>
              <a:t>mínimo</a:t>
            </a:r>
            <a:r>
              <a:rPr lang="en-US" dirty="0"/>
              <a:t>!</a:t>
            </a:r>
            <a:endParaRPr lang="pt-B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E43731-4E3C-49BE-EC93-3BDB374230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0" y="770956"/>
            <a:ext cx="8572500" cy="12858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9779363-B607-BB7F-6D9C-EFF0507FEF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1272" y="2254194"/>
            <a:ext cx="1800225" cy="3905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7D4CBCE-CF1F-D2D3-D266-845B2ED55E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2353" y="2794151"/>
            <a:ext cx="2228850" cy="381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578B8ED-9183-F67E-2B4C-AFA0D74CE1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0516" y="3975813"/>
            <a:ext cx="4067175" cy="3048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F642234-3846-9AC7-CDDB-F6C3EDD7F5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4464" y="4377826"/>
            <a:ext cx="3543300" cy="31432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9A5E2C0-5575-1F30-3019-5AAEAB56A3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48275" y="2508963"/>
            <a:ext cx="2609850" cy="177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629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17268E-CB67-2C16-8910-60097774D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Sumário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89BF49-8432-8585-15A8-E4C8AD2736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3609703" cy="4525963"/>
          </a:xfrm>
        </p:spPr>
        <p:txBody>
          <a:bodyPr>
            <a:normAutofit fontScale="62500" lnSpcReduction="20000"/>
          </a:bodyPr>
          <a:lstStyle/>
          <a:p>
            <a:r>
              <a:rPr lang="pt-BR" b="1" dirty="0"/>
              <a:t>Aula 1</a:t>
            </a:r>
          </a:p>
          <a:p>
            <a:pPr lvl="1"/>
            <a:r>
              <a:rPr lang="pt-BR" dirty="0"/>
              <a:t>Modelos na Física</a:t>
            </a:r>
          </a:p>
          <a:p>
            <a:pPr lvl="1"/>
            <a:r>
              <a:rPr lang="pt-BR" dirty="0"/>
              <a:t>Introdução/Motivação</a:t>
            </a:r>
          </a:p>
          <a:p>
            <a:pPr lvl="1"/>
            <a:r>
              <a:rPr lang="pt-BR" dirty="0"/>
              <a:t>Conceitos e definições</a:t>
            </a:r>
          </a:p>
          <a:p>
            <a:pPr lvl="1"/>
            <a:r>
              <a:rPr lang="pt-BR" dirty="0"/>
              <a:t>Sistemas 1d</a:t>
            </a:r>
          </a:p>
          <a:p>
            <a:endParaRPr lang="pt-BR" dirty="0"/>
          </a:p>
          <a:p>
            <a:r>
              <a:rPr lang="pt-BR" b="1" dirty="0"/>
              <a:t>Aula 2</a:t>
            </a:r>
          </a:p>
          <a:p>
            <a:pPr lvl="1"/>
            <a:r>
              <a:rPr lang="pt-BR" dirty="0"/>
              <a:t>Bifurcações 1</a:t>
            </a:r>
          </a:p>
          <a:p>
            <a:pPr lvl="1"/>
            <a:r>
              <a:rPr lang="pt-BR" dirty="0"/>
              <a:t>Sistemas 2d</a:t>
            </a:r>
          </a:p>
          <a:p>
            <a:pPr lvl="1"/>
            <a:r>
              <a:rPr lang="pt-BR" dirty="0"/>
              <a:t>Espaço </a:t>
            </a:r>
            <a:r>
              <a:rPr lang="pt-BR"/>
              <a:t>de fase 2d</a:t>
            </a:r>
            <a:endParaRPr lang="pt-BR" dirty="0"/>
          </a:p>
          <a:p>
            <a:pPr lvl="1"/>
            <a:endParaRPr lang="pt-BR" dirty="0"/>
          </a:p>
          <a:p>
            <a:r>
              <a:rPr lang="pt-BR" b="1" dirty="0"/>
              <a:t>Aula 3</a:t>
            </a:r>
          </a:p>
          <a:p>
            <a:pPr lvl="1"/>
            <a:r>
              <a:rPr lang="pt-BR" dirty="0"/>
              <a:t>Ciclos limite</a:t>
            </a:r>
          </a:p>
          <a:p>
            <a:pPr lvl="1"/>
            <a:r>
              <a:rPr lang="pt-BR" dirty="0"/>
              <a:t>Bifurcações 2</a:t>
            </a:r>
          </a:p>
          <a:p>
            <a:pPr lvl="1"/>
            <a:r>
              <a:rPr lang="pt-BR" dirty="0"/>
              <a:t>Caos e atratores estranhos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EC89BE-9ABD-2A67-297E-07436750C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D24BB3-D293-E6C6-B0F1-ACAFA8A779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0964" y="4476043"/>
            <a:ext cx="2582558" cy="1936918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30832710-8376-DD81-E1F1-3DBFA8851002}"/>
              </a:ext>
            </a:extLst>
          </p:cNvPr>
          <p:cNvGrpSpPr/>
          <p:nvPr/>
        </p:nvGrpSpPr>
        <p:grpSpPr>
          <a:xfrm>
            <a:off x="3140683" y="2610938"/>
            <a:ext cx="2194558" cy="2958463"/>
            <a:chOff x="3056710" y="2865119"/>
            <a:chExt cx="2194558" cy="2958463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97653DB-E2F2-B2B9-0DEA-05071AD901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056710" y="2865119"/>
              <a:ext cx="2160838" cy="2401742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178E77B-7554-3D87-3537-8BD164B10C67}"/>
                </a:ext>
              </a:extLst>
            </p:cNvPr>
            <p:cNvSpPr txBox="1"/>
            <p:nvPr/>
          </p:nvSpPr>
          <p:spPr>
            <a:xfrm>
              <a:off x="3153616" y="5177251"/>
              <a:ext cx="2097652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200" b="0" i="0" dirty="0" err="1">
                  <a:solidFill>
                    <a:srgbClr val="000000"/>
                  </a:solidFill>
                  <a:effectLst/>
                </a:rPr>
                <a:t>Shilnikov</a:t>
              </a:r>
              <a:r>
                <a:rPr lang="pt-BR" sz="1200" b="0" i="0" dirty="0">
                  <a:solidFill>
                    <a:srgbClr val="000000"/>
                  </a:solidFill>
                  <a:effectLst/>
                </a:rPr>
                <a:t> &amp; </a:t>
              </a:r>
              <a:r>
                <a:rPr lang="pt-BR" sz="1200" b="0" i="0" dirty="0" err="1">
                  <a:solidFill>
                    <a:srgbClr val="000000"/>
                  </a:solidFill>
                  <a:effectLst/>
                </a:rPr>
                <a:t>Cymbalyuk</a:t>
              </a:r>
              <a:r>
                <a:rPr lang="pt-BR" sz="1200" b="0" i="0" dirty="0">
                  <a:solidFill>
                    <a:srgbClr val="000000"/>
                  </a:solidFill>
                  <a:effectLst/>
                </a:rPr>
                <a:t> (2005) PRL </a:t>
              </a:r>
              <a:r>
                <a:rPr lang="pt-BR" sz="1200" b="1" i="0" dirty="0">
                  <a:solidFill>
                    <a:srgbClr val="000000"/>
                  </a:solidFill>
                  <a:effectLst/>
                </a:rPr>
                <a:t>94, </a:t>
              </a:r>
              <a:r>
                <a:rPr lang="pt-BR" sz="1200" b="0" i="0" dirty="0">
                  <a:solidFill>
                    <a:srgbClr val="000000"/>
                  </a:solidFill>
                  <a:effectLst/>
                </a:rPr>
                <a:t>048101</a:t>
              </a:r>
              <a:br>
                <a:rPr lang="pt-BR" sz="1200" dirty="0"/>
              </a:br>
              <a:endParaRPr lang="pt-BR" sz="1200" dirty="0"/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A1C46E81-21B9-1B14-7E66-C96BA96E24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3318" y="1332960"/>
            <a:ext cx="2336252" cy="2307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125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779193-FDE3-21BB-A28A-4965BDBD7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57199"/>
          </a:xfrm>
        </p:spPr>
        <p:txBody>
          <a:bodyPr>
            <a:normAutofit fontScale="90000"/>
          </a:bodyPr>
          <a:lstStyle/>
          <a:p>
            <a:r>
              <a:rPr lang="pt-BR" dirty="0"/>
              <a:t>Sistemas 1D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506C61-8181-40B1-7F0D-B444C0E690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8539" y="861767"/>
            <a:ext cx="2738582" cy="457199"/>
          </a:xfrm>
        </p:spPr>
        <p:txBody>
          <a:bodyPr>
            <a:normAutofit lnSpcReduction="10000"/>
          </a:bodyPr>
          <a:lstStyle/>
          <a:p>
            <a:r>
              <a:rPr lang="en-US" sz="2400" dirty="0" err="1"/>
              <a:t>Bifurcação</a:t>
            </a:r>
            <a:r>
              <a:rPr lang="en-US" sz="2400" dirty="0"/>
              <a:t>!</a:t>
            </a:r>
            <a:endParaRPr lang="pt-BR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74B826-6EE1-C86A-02E3-F17CCF4A7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30</a:t>
            </a:fld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ED41269-0E0B-F321-9190-83E9D899D0BD}"/>
              </a:ext>
            </a:extLst>
          </p:cNvPr>
          <p:cNvGrpSpPr/>
          <p:nvPr/>
        </p:nvGrpSpPr>
        <p:grpSpPr>
          <a:xfrm>
            <a:off x="1811306" y="1935509"/>
            <a:ext cx="2132218" cy="2206199"/>
            <a:chOff x="1449508" y="2745508"/>
            <a:chExt cx="2132218" cy="220619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6E5C2D7-9F57-1C7B-8128-A4A885AB52A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9774" t="50000" r="41613" b="25941"/>
            <a:stretch/>
          </p:blipFill>
          <p:spPr>
            <a:xfrm>
              <a:off x="2041237" y="2745508"/>
              <a:ext cx="744086" cy="302491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6469FA9-1991-8F19-AD80-8D22B0BD52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49508" y="3084071"/>
              <a:ext cx="2132218" cy="1867636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4F6CDA26-5B73-3518-6620-7CB0AD8FD779}"/>
              </a:ext>
            </a:extLst>
          </p:cNvPr>
          <p:cNvGrpSpPr/>
          <p:nvPr/>
        </p:nvGrpSpPr>
        <p:grpSpPr>
          <a:xfrm>
            <a:off x="4890079" y="1935509"/>
            <a:ext cx="2609850" cy="2220904"/>
            <a:chOff x="5248275" y="2059709"/>
            <a:chExt cx="2609850" cy="222090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165E157-5329-5EB0-CEBE-24D65B1F4A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0000" t="46352" r="37502" b="24926"/>
            <a:stretch/>
          </p:blipFill>
          <p:spPr>
            <a:xfrm>
              <a:off x="5874327" y="2059709"/>
              <a:ext cx="1071418" cy="369333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2115E9B-3353-D953-17AE-CE10BB133B9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248275" y="2508963"/>
              <a:ext cx="2609850" cy="1771650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DABE821-FD00-92BA-D0AD-56AFA57F5050}"/>
                  </a:ext>
                </a:extLst>
              </p:cNvPr>
              <p:cNvSpPr txBox="1"/>
              <p:nvPr/>
            </p:nvSpPr>
            <p:spPr>
              <a:xfrm>
                <a:off x="3757375" y="1004796"/>
                <a:ext cx="1555362" cy="369332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DABE821-FD00-92BA-D0AD-56AFA57F50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7375" y="1004796"/>
                <a:ext cx="1555362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Arrow: Circular 11">
            <a:extLst>
              <a:ext uri="{FF2B5EF4-FFF2-40B4-BE49-F238E27FC236}">
                <a16:creationId xmlns:a16="http://schemas.microsoft.com/office/drawing/2014/main" id="{3420E292-6AAF-854A-F95F-2C86970E963C}"/>
              </a:ext>
            </a:extLst>
          </p:cNvPr>
          <p:cNvSpPr/>
          <p:nvPr/>
        </p:nvSpPr>
        <p:spPr>
          <a:xfrm rot="1075981">
            <a:off x="3436093" y="1625334"/>
            <a:ext cx="1933166" cy="1910541"/>
          </a:xfrm>
          <a:prstGeom prst="circularArrow">
            <a:avLst>
              <a:gd name="adj1" fmla="val 7802"/>
              <a:gd name="adj2" fmla="val 2133203"/>
              <a:gd name="adj3" fmla="val 16941240"/>
              <a:gd name="adj4" fmla="val 11598361"/>
              <a:gd name="adj5" fmla="val 12589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BE952CE-2637-BB8E-58E5-D20F8B385C0D}"/>
                  </a:ext>
                </a:extLst>
              </p:cNvPr>
              <p:cNvSpPr txBox="1"/>
              <p:nvPr/>
            </p:nvSpPr>
            <p:spPr>
              <a:xfrm>
                <a:off x="2455265" y="1481975"/>
                <a:ext cx="801052" cy="369332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&lt;0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BE952CE-2637-BB8E-58E5-D20F8B385C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5265" y="1481975"/>
                <a:ext cx="801052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02B0199-BE50-32F2-CF40-2C036624BF59}"/>
                  </a:ext>
                </a:extLst>
              </p:cNvPr>
              <p:cNvSpPr txBox="1"/>
              <p:nvPr/>
            </p:nvSpPr>
            <p:spPr>
              <a:xfrm>
                <a:off x="5752148" y="1481975"/>
                <a:ext cx="801052" cy="369332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02B0199-BE50-32F2-CF40-2C036624BF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2148" y="1481975"/>
                <a:ext cx="801052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Picture 18">
            <a:extLst>
              <a:ext uri="{FF2B5EF4-FFF2-40B4-BE49-F238E27FC236}">
                <a16:creationId xmlns:a16="http://schemas.microsoft.com/office/drawing/2014/main" id="{35889207-2DF7-D324-ABC5-4D4D4DFE03D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90254" y="4362138"/>
            <a:ext cx="2094999" cy="185249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03CF3E7-D47E-EF6D-1BBC-0B140CD0FD6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36167" y="4414982"/>
            <a:ext cx="1797472" cy="1496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458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  <p:bldP spid="13" grpId="0" animBg="1"/>
      <p:bldP spid="15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90C8DE-7F8F-2831-212A-B80CA7E727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E3D6F-D183-0BFC-BA9E-AF03C98843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68337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Observações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FD472C6-6CAB-B1F5-BF95-7D3B55BB205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8229600" cy="1651000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pt-BR" dirty="0"/>
                  <a:t>Sistemas 1D não oscilam!     (ou </a:t>
                </a:r>
                <a14:m>
                  <m:oMath xmlns:m="http://schemas.openxmlformats.org/officeDocument/2006/math">
                    <m:r>
                      <a:rPr lang="pt-BR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pt-BR" i="1" dirty="0" smtClean="0"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pt-BR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pt-BR" dirty="0"/>
                  <a:t> ou </a:t>
                </a:r>
                <a14:m>
                  <m:oMath xmlns:m="http://schemas.openxmlformats.org/officeDocument/2006/math">
                    <m:r>
                      <a:rPr lang="pt-BR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pt-BR" i="1" dirty="0" smtClean="0">
                        <a:latin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pt-BR" dirty="0"/>
                  <a:t>)</a:t>
                </a:r>
              </a:p>
              <a:p>
                <a:endParaRPr lang="pt-BR" dirty="0"/>
              </a:p>
              <a:p>
                <a:r>
                  <a:rPr lang="pt-BR" b="1" dirty="0" err="1"/>
                  <a:t>Fun</a:t>
                </a:r>
                <a:r>
                  <a:rPr lang="en-US" b="1" dirty="0" err="1"/>
                  <a:t>ção</a:t>
                </a:r>
                <a:r>
                  <a:rPr lang="en-US" b="1" dirty="0"/>
                  <a:t> </a:t>
                </a:r>
                <a:r>
                  <a:rPr lang="en-US" b="1" dirty="0" err="1"/>
                  <a:t>potencial</a:t>
                </a:r>
                <a:r>
                  <a:rPr lang="en-US" b="1" dirty="0"/>
                  <a:t> </a:t>
                </a:r>
                <a:r>
                  <a:rPr lang="en-US" dirty="0"/>
                  <a:t>-&gt; “</a:t>
                </a:r>
                <a:r>
                  <a:rPr lang="en-US" i="1" dirty="0" err="1"/>
                  <a:t>energia</a:t>
                </a:r>
                <a:r>
                  <a:rPr lang="en-US" i="1" dirty="0"/>
                  <a:t> </a:t>
                </a:r>
                <a:r>
                  <a:rPr lang="en-US" i="1" dirty="0" err="1"/>
                  <a:t>potencial</a:t>
                </a:r>
                <a:r>
                  <a:rPr lang="en-US" i="1" dirty="0"/>
                  <a:t>”</a:t>
                </a:r>
                <a:r>
                  <a:rPr lang="en-US" dirty="0"/>
                  <a:t> </a:t>
                </a:r>
                <a:r>
                  <a:rPr lang="en-US" dirty="0" err="1"/>
                  <a:t>em</a:t>
                </a:r>
                <a:r>
                  <a:rPr lang="en-US" dirty="0"/>
                  <a:t> </a:t>
                </a:r>
                <a:r>
                  <a:rPr lang="en-US" dirty="0" err="1"/>
                  <a:t>sistemas</a:t>
                </a:r>
                <a:r>
                  <a:rPr lang="en-US" dirty="0"/>
                  <a:t> “</a:t>
                </a:r>
                <a:r>
                  <a:rPr lang="en-US" dirty="0" err="1"/>
                  <a:t>Hamiltonianos</a:t>
                </a:r>
                <a:r>
                  <a:rPr lang="en-US" dirty="0"/>
                  <a:t>”</a:t>
                </a:r>
                <a:endParaRPr lang="pt-BR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FD472C6-6CAB-B1F5-BF95-7D3B55BB205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229600" cy="1651000"/>
              </a:xfrm>
              <a:blipFill>
                <a:blip r:embed="rId2"/>
                <a:stretch>
                  <a:fillRect l="-1259" t="-7778" b="-592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A0424911-C034-FDE1-8CFA-0215F6BCBD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057" y="3494568"/>
            <a:ext cx="7855131" cy="2641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8310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E2CB390-AC84-C3B2-651B-3D84CC0F11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8725" y="1823051"/>
            <a:ext cx="3221219" cy="14646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53C0955-C3B7-A534-856E-1E218BC74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Disclaimer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132E6E-EECB-FED7-863C-B02ED01816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70915"/>
            <a:ext cx="4230733" cy="4179606"/>
          </a:xfrm>
        </p:spPr>
        <p:txBody>
          <a:bodyPr>
            <a:spAutoFit/>
          </a:bodyPr>
          <a:lstStyle/>
          <a:p>
            <a:r>
              <a:rPr lang="pt-BR" sz="2400" dirty="0"/>
              <a:t>Esse minicurso </a:t>
            </a:r>
            <a:r>
              <a:rPr lang="pt-BR" sz="2400" b="1" dirty="0">
                <a:solidFill>
                  <a:srgbClr val="FF0000"/>
                </a:solidFill>
              </a:rPr>
              <a:t>não é sobre</a:t>
            </a:r>
            <a:endParaRPr lang="pt-BR" sz="2400" dirty="0"/>
          </a:p>
          <a:p>
            <a:pPr lvl="1"/>
            <a:endParaRPr lang="pt-BR" sz="2000" dirty="0"/>
          </a:p>
          <a:p>
            <a:pPr lvl="1"/>
            <a:r>
              <a:rPr lang="pt-BR" sz="2000" dirty="0"/>
              <a:t>Introdução a </a:t>
            </a:r>
            <a:r>
              <a:rPr lang="pt-BR" sz="2000" dirty="0" err="1"/>
              <a:t>EDOs</a:t>
            </a:r>
            <a:endParaRPr lang="pt-BR" sz="2000" dirty="0"/>
          </a:p>
          <a:p>
            <a:pPr lvl="1"/>
            <a:r>
              <a:rPr lang="pt-BR" sz="2000" dirty="0"/>
              <a:t>Teoria das </a:t>
            </a:r>
            <a:r>
              <a:rPr lang="pt-BR" sz="2000" dirty="0" err="1"/>
              <a:t>EDOs</a:t>
            </a:r>
            <a:endParaRPr lang="pt-BR" sz="2000" dirty="0"/>
          </a:p>
          <a:p>
            <a:pPr lvl="1"/>
            <a:r>
              <a:rPr lang="pt-BR" sz="2000" dirty="0"/>
              <a:t>Teoremas, provas, demonstrações...</a:t>
            </a:r>
          </a:p>
          <a:p>
            <a:endParaRPr lang="pt-BR" sz="2400" dirty="0"/>
          </a:p>
          <a:p>
            <a:r>
              <a:rPr lang="pt-BR" sz="2400" dirty="0"/>
              <a:t>Esse minicurso </a:t>
            </a:r>
            <a:r>
              <a:rPr lang="pt-BR" sz="2400" b="1" dirty="0">
                <a:solidFill>
                  <a:srgbClr val="00B050"/>
                </a:solidFill>
              </a:rPr>
              <a:t>é sobre</a:t>
            </a:r>
            <a:endParaRPr lang="pt-BR" sz="2400" dirty="0"/>
          </a:p>
          <a:p>
            <a:pPr lvl="1"/>
            <a:endParaRPr lang="pt-BR" sz="2000" dirty="0"/>
          </a:p>
          <a:p>
            <a:pPr lvl="1"/>
            <a:r>
              <a:rPr lang="pt-BR" sz="2000" dirty="0"/>
              <a:t>Introdução “prática” a </a:t>
            </a:r>
            <a:r>
              <a:rPr lang="pt-BR" sz="2000" i="1" dirty="0"/>
              <a:t>ferramentas...</a:t>
            </a:r>
          </a:p>
        </p:txBody>
      </p:sp>
      <p:sp>
        <p:nvSpPr>
          <p:cNvPr id="6" name="Cross 5">
            <a:extLst>
              <a:ext uri="{FF2B5EF4-FFF2-40B4-BE49-F238E27FC236}">
                <a16:creationId xmlns:a16="http://schemas.microsoft.com/office/drawing/2014/main" id="{BC0508F5-D6ED-F63C-1C43-B88BF3CAA6C9}"/>
              </a:ext>
            </a:extLst>
          </p:cNvPr>
          <p:cNvSpPr/>
          <p:nvPr/>
        </p:nvSpPr>
        <p:spPr>
          <a:xfrm rot="18900000">
            <a:off x="5748722" y="1535014"/>
            <a:ext cx="1801223" cy="1801223"/>
          </a:xfrm>
          <a:prstGeom prst="plus">
            <a:avLst>
              <a:gd name="adj" fmla="val 44916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E2BCA5B-3020-8D76-82B0-1B1BB2526B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8725" y="3911988"/>
            <a:ext cx="2979557" cy="211438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0644ACC-0B6E-9D38-D437-E8235AA8FCF2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457193" y="3693137"/>
            <a:ext cx="1146009" cy="948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46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pt-BR" dirty="0"/>
              <a:t>Modelos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4098" name="Picture 2" descr="E:\My Box Files\doutorado\seminarios\modelagem_bio\figuras\Cow_female_black_white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743200"/>
            <a:ext cx="2743200" cy="1831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2655673" y="1428365"/>
            <a:ext cx="1448543" cy="1150873"/>
            <a:chOff x="3108386" y="762000"/>
            <a:chExt cx="2301814" cy="1828800"/>
          </a:xfrm>
        </p:grpSpPr>
        <p:pic>
          <p:nvPicPr>
            <p:cNvPr id="4099" name="Picture 3" descr="E:\My Box Files\doutorado\seminarios\modelagem_bio\figuras\esfera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81400" y="762000"/>
              <a:ext cx="1828800" cy="1828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ight Arrow 10"/>
            <p:cNvSpPr/>
            <p:nvPr/>
          </p:nvSpPr>
          <p:spPr>
            <a:xfrm rot="19800000">
              <a:off x="3108386" y="2399799"/>
              <a:ext cx="801101" cy="153403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3081858" y="1927998"/>
            <a:ext cx="2166693" cy="815202"/>
            <a:chOff x="3422296" y="1955066"/>
            <a:chExt cx="3442993" cy="1295400"/>
          </a:xfrm>
        </p:grpSpPr>
        <p:pic>
          <p:nvPicPr>
            <p:cNvPr id="4101" name="Picture 5" descr="E:\My Box Files\doutorado\seminarios\modelagem_bio\figuras\spherical_cow.gif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6538" y="1955066"/>
              <a:ext cx="1428751" cy="1295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Right Arrow 11"/>
            <p:cNvSpPr/>
            <p:nvPr/>
          </p:nvSpPr>
          <p:spPr>
            <a:xfrm rot="20700000">
              <a:off x="3422296" y="2879972"/>
              <a:ext cx="1887722" cy="154980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3094849" y="4036184"/>
            <a:ext cx="1477151" cy="1288959"/>
            <a:chOff x="3205801" y="4535137"/>
            <a:chExt cx="2347274" cy="2048226"/>
          </a:xfrm>
        </p:grpSpPr>
        <p:pic>
          <p:nvPicPr>
            <p:cNvPr id="4102" name="Picture 6" descr="E:\My Box Files\doutorado\seminarios\modelagem_bio\figuras\cow.JP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76600" y="4876800"/>
              <a:ext cx="2276475" cy="17065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Right Arrow 13"/>
            <p:cNvSpPr/>
            <p:nvPr/>
          </p:nvSpPr>
          <p:spPr>
            <a:xfrm rot="2656878">
              <a:off x="3205801" y="4535137"/>
              <a:ext cx="457200" cy="152400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3150174" y="3061612"/>
            <a:ext cx="2549966" cy="938376"/>
            <a:chOff x="3470976" y="3705698"/>
            <a:chExt cx="4052032" cy="1491130"/>
          </a:xfrm>
        </p:grpSpPr>
        <p:pic>
          <p:nvPicPr>
            <p:cNvPr id="4100" name="Picture 4" descr="E:\My Box Files\doutorado\seminarios\modelagem_bio\figuras\cow-01.gif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10072" y="3705698"/>
              <a:ext cx="2112936" cy="14911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Right Arrow 14"/>
            <p:cNvSpPr/>
            <p:nvPr/>
          </p:nvSpPr>
          <p:spPr>
            <a:xfrm rot="525065">
              <a:off x="3470976" y="3801885"/>
              <a:ext cx="1887722" cy="154980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&quot;No&quot; Symbol 6"/>
          <p:cNvSpPr/>
          <p:nvPr/>
        </p:nvSpPr>
        <p:spPr>
          <a:xfrm>
            <a:off x="3226667" y="4109199"/>
            <a:ext cx="1293719" cy="1293719"/>
          </a:xfrm>
          <a:prstGeom prst="noSmoking">
            <a:avLst>
              <a:gd name="adj" fmla="val 8649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705600" y="275450"/>
            <a:ext cx="1828800" cy="914400"/>
            <a:chOff x="6629400" y="228600"/>
            <a:chExt cx="1828800" cy="914400"/>
          </a:xfrm>
        </p:grpSpPr>
        <p:sp>
          <p:nvSpPr>
            <p:cNvPr id="3" name="Rounded Rectangular Callout 2"/>
            <p:cNvSpPr/>
            <p:nvPr/>
          </p:nvSpPr>
          <p:spPr>
            <a:xfrm>
              <a:off x="6629400" y="228600"/>
              <a:ext cx="1828800" cy="914400"/>
            </a:xfrm>
            <a:prstGeom prst="wedgeRoundRectCallout">
              <a:avLst>
                <a:gd name="adj1" fmla="val -212560"/>
                <a:gd name="adj2" fmla="val 94215"/>
                <a:gd name="adj3" fmla="val 16667"/>
              </a:avLst>
            </a:prstGeom>
            <a:gradFill flip="none" rotWithShape="1">
              <a:gsLst>
                <a:gs pos="0">
                  <a:schemeClr val="bg1">
                    <a:lumMod val="95000"/>
                    <a:shade val="30000"/>
                    <a:satMod val="115000"/>
                  </a:schemeClr>
                </a:gs>
                <a:gs pos="50000">
                  <a:schemeClr val="bg1">
                    <a:lumMod val="95000"/>
                    <a:shade val="67500"/>
                    <a:satMod val="115000"/>
                  </a:schemeClr>
                </a:gs>
                <a:gs pos="100000">
                  <a:schemeClr val="bg1">
                    <a:lumMod val="95000"/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ounded Rectangular Callout 22"/>
            <p:cNvSpPr/>
            <p:nvPr/>
          </p:nvSpPr>
          <p:spPr>
            <a:xfrm>
              <a:off x="6629400" y="228600"/>
              <a:ext cx="1828800" cy="914400"/>
            </a:xfrm>
            <a:prstGeom prst="wedgeRoundRectCallout">
              <a:avLst>
                <a:gd name="adj1" fmla="val -133585"/>
                <a:gd name="adj2" fmla="val 136233"/>
                <a:gd name="adj3" fmla="val 16667"/>
              </a:avLst>
            </a:prstGeom>
            <a:gradFill flip="none" rotWithShape="1">
              <a:gsLst>
                <a:gs pos="0">
                  <a:schemeClr val="bg1">
                    <a:lumMod val="95000"/>
                    <a:shade val="30000"/>
                    <a:satMod val="115000"/>
                  </a:schemeClr>
                </a:gs>
                <a:gs pos="50000">
                  <a:schemeClr val="bg1">
                    <a:lumMod val="95000"/>
                    <a:shade val="67500"/>
                    <a:satMod val="115000"/>
                  </a:schemeClr>
                </a:gs>
                <a:gs pos="100000">
                  <a:schemeClr val="bg1">
                    <a:lumMod val="95000"/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ounded Rectangular Callout 23"/>
            <p:cNvSpPr/>
            <p:nvPr/>
          </p:nvSpPr>
          <p:spPr>
            <a:xfrm>
              <a:off x="6629400" y="228600"/>
              <a:ext cx="1828800" cy="914400"/>
            </a:xfrm>
            <a:prstGeom prst="wedgeRoundRectCallout">
              <a:avLst>
                <a:gd name="adj1" fmla="val -111183"/>
                <a:gd name="adj2" fmla="val 266298"/>
                <a:gd name="adj3" fmla="val 16667"/>
              </a:avLst>
            </a:prstGeom>
            <a:gradFill flip="none" rotWithShape="1">
              <a:gsLst>
                <a:gs pos="0">
                  <a:schemeClr val="bg1">
                    <a:lumMod val="95000"/>
                    <a:shade val="30000"/>
                    <a:satMod val="115000"/>
                  </a:schemeClr>
                </a:gs>
                <a:gs pos="50000">
                  <a:schemeClr val="bg1">
                    <a:lumMod val="95000"/>
                    <a:shade val="67500"/>
                    <a:satMod val="115000"/>
                  </a:schemeClr>
                </a:gs>
                <a:gs pos="100000">
                  <a:schemeClr val="bg1">
                    <a:lumMod val="95000"/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4000" dirty="0">
                  <a:solidFill>
                    <a:schemeClr val="tx1"/>
                  </a:solidFill>
                </a:rPr>
                <a:t>Moo?</a:t>
              </a:r>
              <a:endParaRPr lang="en-US" sz="4000" dirty="0">
                <a:solidFill>
                  <a:schemeClr val="tx1"/>
                </a:solidFill>
              </a:endParaRPr>
            </a:p>
          </p:txBody>
        </p:sp>
      </p:grpSp>
      <p:sp>
        <p:nvSpPr>
          <p:cNvPr id="6" name="Donut 5"/>
          <p:cNvSpPr/>
          <p:nvPr/>
        </p:nvSpPr>
        <p:spPr>
          <a:xfrm>
            <a:off x="2964155" y="1468230"/>
            <a:ext cx="1043954" cy="1043954"/>
          </a:xfrm>
          <a:prstGeom prst="donut">
            <a:avLst>
              <a:gd name="adj" fmla="val 8443"/>
            </a:avLst>
          </a:prstGeom>
          <a:solidFill>
            <a:srgbClr val="00B050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Donut 17"/>
          <p:cNvSpPr/>
          <p:nvPr/>
        </p:nvSpPr>
        <p:spPr>
          <a:xfrm>
            <a:off x="4144241" y="1628748"/>
            <a:ext cx="1350709" cy="1350709"/>
          </a:xfrm>
          <a:prstGeom prst="donut">
            <a:avLst>
              <a:gd name="adj" fmla="val 7580"/>
            </a:avLst>
          </a:prstGeom>
          <a:solidFill>
            <a:srgbClr val="00B050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Donut 18"/>
          <p:cNvSpPr/>
          <p:nvPr/>
        </p:nvSpPr>
        <p:spPr>
          <a:xfrm>
            <a:off x="4246708" y="2716958"/>
            <a:ext cx="1510937" cy="1510937"/>
          </a:xfrm>
          <a:prstGeom prst="donut">
            <a:avLst>
              <a:gd name="adj" fmla="val 9452"/>
            </a:avLst>
          </a:prstGeom>
          <a:solidFill>
            <a:srgbClr val="00B050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71C53AA-C78A-76FC-69F4-CAC5EB448F28}"/>
              </a:ext>
            </a:extLst>
          </p:cNvPr>
          <p:cNvSpPr txBox="1"/>
          <p:nvPr/>
        </p:nvSpPr>
        <p:spPr>
          <a:xfrm>
            <a:off x="457200" y="1135270"/>
            <a:ext cx="22576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Um modelo é uma </a:t>
            </a:r>
            <a:r>
              <a:rPr lang="pt-BR" b="1" dirty="0"/>
              <a:t>maneira matemática </a:t>
            </a:r>
            <a:r>
              <a:rPr lang="pt-BR" dirty="0"/>
              <a:t>de descrever </a:t>
            </a:r>
            <a:r>
              <a:rPr lang="pt-BR" b="1" dirty="0">
                <a:solidFill>
                  <a:srgbClr val="FF0000"/>
                </a:solidFill>
              </a:rPr>
              <a:t>ALGUNS ASPECTOS</a:t>
            </a:r>
            <a:r>
              <a:rPr lang="pt-BR" dirty="0"/>
              <a:t> do sistema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E8ACAA2-E69E-A6CF-0A57-E48CDD7F89F2}"/>
              </a:ext>
            </a:extLst>
          </p:cNvPr>
          <p:cNvSpPr txBox="1"/>
          <p:nvPr/>
        </p:nvSpPr>
        <p:spPr>
          <a:xfrm>
            <a:off x="439740" y="4763360"/>
            <a:ext cx="2625720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Todo</a:t>
            </a:r>
            <a:r>
              <a:rPr lang="pt-BR" dirty="0"/>
              <a:t> modelo que tem </a:t>
            </a:r>
            <a:r>
              <a:rPr lang="pt-BR" b="1" dirty="0">
                <a:solidFill>
                  <a:srgbClr val="FF0000"/>
                </a:solidFill>
              </a:rPr>
              <a:t>correspondência empírica</a:t>
            </a:r>
            <a:r>
              <a:rPr lang="pt-BR" dirty="0"/>
              <a:t>, está “</a:t>
            </a:r>
            <a:r>
              <a:rPr lang="pt-BR" b="1" i="1" dirty="0">
                <a:solidFill>
                  <a:srgbClr val="FF0000"/>
                </a:solidFill>
              </a:rPr>
              <a:t>certo</a:t>
            </a:r>
            <a:r>
              <a:rPr lang="pt-BR" dirty="0"/>
              <a:t>” dentro do </a:t>
            </a:r>
            <a:r>
              <a:rPr lang="pt-BR" b="1" dirty="0">
                <a:solidFill>
                  <a:srgbClr val="FF0000"/>
                </a:solidFill>
              </a:rPr>
              <a:t>seu contexto</a:t>
            </a:r>
            <a:r>
              <a:rPr lang="pt-BR" dirty="0"/>
              <a:t>...</a:t>
            </a:r>
          </a:p>
          <a:p>
            <a:endParaRPr lang="pt-BR" dirty="0"/>
          </a:p>
          <a:p>
            <a:r>
              <a:rPr lang="pt-BR" sz="1200" dirty="0"/>
              <a:t>(i.e., explicitadas suas “</a:t>
            </a:r>
            <a:r>
              <a:rPr lang="pt-BR" sz="1200" b="1" dirty="0"/>
              <a:t>limitações</a:t>
            </a:r>
            <a:r>
              <a:rPr lang="pt-BR" sz="1200" dirty="0"/>
              <a:t>”!)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A5E7D1E-A611-BCF8-4871-86F042ED3661}"/>
              </a:ext>
            </a:extLst>
          </p:cNvPr>
          <p:cNvGrpSpPr/>
          <p:nvPr/>
        </p:nvGrpSpPr>
        <p:grpSpPr>
          <a:xfrm>
            <a:off x="6426748" y="1608860"/>
            <a:ext cx="2336252" cy="1262839"/>
            <a:chOff x="5693068" y="3508134"/>
            <a:chExt cx="2336252" cy="1262839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15D4FB3-46C5-74AE-960B-8A549E295703}"/>
                </a:ext>
              </a:extLst>
            </p:cNvPr>
            <p:cNvSpPr txBox="1"/>
            <p:nvPr/>
          </p:nvSpPr>
          <p:spPr>
            <a:xfrm>
              <a:off x="5693068" y="4463196"/>
              <a:ext cx="233625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400" dirty="0">
                  <a:hlinkClick r:id="rId7"/>
                </a:rPr>
                <a:t>https://youtu.be/kaF2tq9zE-s</a:t>
              </a:r>
              <a:r>
                <a:rPr lang="pt-BR" sz="1400" dirty="0"/>
                <a:t> </a:t>
              </a:r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B82C4CED-8BBD-C786-2280-8B99BA402BE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971674" y="3508134"/>
              <a:ext cx="1757023" cy="984391"/>
            </a:xfrm>
            <a:prstGeom prst="rect">
              <a:avLst/>
            </a:prstGeom>
          </p:spPr>
        </p:pic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377A8D04-6445-4A84-43EE-B73556F6B9DC}"/>
              </a:ext>
            </a:extLst>
          </p:cNvPr>
          <p:cNvSpPr txBox="1"/>
          <p:nvPr/>
        </p:nvSpPr>
        <p:spPr>
          <a:xfrm>
            <a:off x="6137280" y="2935233"/>
            <a:ext cx="262572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Mas </a:t>
            </a:r>
            <a:r>
              <a:rPr lang="pt-BR" b="1" dirty="0">
                <a:solidFill>
                  <a:srgbClr val="FF0000"/>
                </a:solidFill>
              </a:rPr>
              <a:t>todo</a:t>
            </a:r>
            <a:r>
              <a:rPr lang="pt-BR" dirty="0"/>
              <a:t> modelo </a:t>
            </a:r>
            <a:r>
              <a:rPr lang="pt-BR" b="1" dirty="0">
                <a:solidFill>
                  <a:srgbClr val="FF0000"/>
                </a:solidFill>
              </a:rPr>
              <a:t>também está </a:t>
            </a:r>
            <a:r>
              <a:rPr lang="pt-BR" dirty="0"/>
              <a:t>“</a:t>
            </a:r>
            <a:r>
              <a:rPr lang="pt-BR" b="1" i="1" dirty="0">
                <a:solidFill>
                  <a:srgbClr val="FF0000"/>
                </a:solidFill>
              </a:rPr>
              <a:t>errado</a:t>
            </a:r>
            <a:r>
              <a:rPr lang="pt-BR" dirty="0"/>
              <a:t>”!</a:t>
            </a:r>
          </a:p>
          <a:p>
            <a:endParaRPr lang="pt-BR" dirty="0"/>
          </a:p>
          <a:p>
            <a:r>
              <a:rPr lang="pt-BR" sz="1200" dirty="0"/>
              <a:t>Pois é uma “aproximação” conveniente no</a:t>
            </a:r>
            <a:r>
              <a:rPr lang="pt-BR" sz="1200" b="1" dirty="0"/>
              <a:t> contexto apropriado</a:t>
            </a:r>
            <a:r>
              <a:rPr lang="pt-BR" sz="1200" dirty="0"/>
              <a:t>.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F8AB2DBF-6DCA-12AA-E078-6B2A4A9079D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8542" y="4353508"/>
            <a:ext cx="2336252" cy="2307049"/>
          </a:xfrm>
          <a:prstGeom prst="rect">
            <a:avLst/>
          </a:prstGeom>
        </p:spPr>
      </p:pic>
      <p:sp>
        <p:nvSpPr>
          <p:cNvPr id="29" name="Cross 28">
            <a:extLst>
              <a:ext uri="{FF2B5EF4-FFF2-40B4-BE49-F238E27FC236}">
                <a16:creationId xmlns:a16="http://schemas.microsoft.com/office/drawing/2014/main" id="{B9234E2D-B131-BF21-F482-2870DF652BED}"/>
              </a:ext>
            </a:extLst>
          </p:cNvPr>
          <p:cNvSpPr/>
          <p:nvPr/>
        </p:nvSpPr>
        <p:spPr>
          <a:xfrm rot="18900000">
            <a:off x="5724479" y="4444730"/>
            <a:ext cx="822728" cy="822728"/>
          </a:xfrm>
          <a:prstGeom prst="plus">
            <a:avLst>
              <a:gd name="adj" fmla="val 44916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8232DB26-4307-9BC6-85A6-91790E21FD0E}"/>
              </a:ext>
            </a:extLst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932851" y="4319450"/>
            <a:ext cx="798697" cy="661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282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 animBg="1"/>
      <p:bldP spid="18" grpId="0" animBg="1"/>
      <p:bldP spid="19" grpId="0" animBg="1"/>
      <p:bldP spid="17" grpId="0"/>
      <p:bldP spid="27" grpId="0"/>
      <p:bldP spid="2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BB2A41-BBB1-49BE-9315-057477EED1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0B8EBD-C6F3-D199-3CE8-5FE3E2D956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68806"/>
            <a:ext cx="8229600" cy="736808"/>
          </a:xfrm>
        </p:spPr>
        <p:txBody>
          <a:bodyPr>
            <a:normAutofit fontScale="90000"/>
          </a:bodyPr>
          <a:lstStyle/>
          <a:p>
            <a:r>
              <a:rPr lang="pt-BR" dirty="0"/>
              <a:t>Motivação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33F26DE-F9B4-7428-2828-5C9CA6301118}"/>
              </a:ext>
            </a:extLst>
          </p:cNvPr>
          <p:cNvGrpSpPr/>
          <p:nvPr/>
        </p:nvGrpSpPr>
        <p:grpSpPr>
          <a:xfrm>
            <a:off x="106596" y="1286833"/>
            <a:ext cx="3314846" cy="2362679"/>
            <a:chOff x="106596" y="1286833"/>
            <a:chExt cx="3314846" cy="2362679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77C8B87-0C23-1E06-78BF-05BDF251CEE8}"/>
                </a:ext>
              </a:extLst>
            </p:cNvPr>
            <p:cNvSpPr txBox="1"/>
            <p:nvPr/>
          </p:nvSpPr>
          <p:spPr>
            <a:xfrm>
              <a:off x="518160" y="1286833"/>
              <a:ext cx="226696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100" dirty="0"/>
                <a:t>Exemplo 5.2, Nivaldo, Mec. Analítica</a:t>
              </a:r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A23F9CCB-95E7-F0E0-2802-F2E4722D0327}"/>
                </a:ext>
              </a:extLst>
            </p:cNvPr>
            <p:cNvGrpSpPr/>
            <p:nvPr/>
          </p:nvGrpSpPr>
          <p:grpSpPr>
            <a:xfrm>
              <a:off x="106596" y="1622529"/>
              <a:ext cx="3314846" cy="2026983"/>
              <a:chOff x="638845" y="1799190"/>
              <a:chExt cx="3933155" cy="2405071"/>
            </a:xfrm>
          </p:grpSpPr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02592E1D-2B9F-E058-856D-96F98E0935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638845" y="1799190"/>
                <a:ext cx="3933155" cy="2405071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52305972-065C-61BC-A02A-09CEF4830D10}"/>
                      </a:ext>
                    </a:extLst>
                  </p:cNvPr>
                  <p:cNvSpPr txBox="1"/>
                  <p:nvPr/>
                </p:nvSpPr>
                <p:spPr>
                  <a:xfrm>
                    <a:off x="2299064" y="2760617"/>
                    <a:ext cx="388236" cy="36518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pt-BR" sz="140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oMath>
                      </m:oMathPara>
                    </a14:m>
                    <a:endParaRPr lang="pt-BR" sz="1400" dirty="0"/>
                  </a:p>
                </p:txBody>
              </p:sp>
            </mc:Choice>
            <mc:Fallback xmlns=""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52305972-065C-61BC-A02A-09CEF4830D1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99064" y="2760617"/>
                    <a:ext cx="388236" cy="365186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pt-BR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0AB8FB51-BD80-4BFD-2C94-41F0FE4ED8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8160" y="3985208"/>
            <a:ext cx="2416269" cy="236043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BD942F7-DA80-7D24-AA61-2DB1DD59DC05}"/>
                  </a:ext>
                </a:extLst>
              </p:cNvPr>
              <p:cNvSpPr txBox="1"/>
              <p:nvPr/>
            </p:nvSpPr>
            <p:spPr>
              <a:xfrm>
                <a:off x="3753394" y="1001408"/>
                <a:ext cx="5140963" cy="3046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pt-BR" sz="1600" b="1" dirty="0">
                    <a:solidFill>
                      <a:srgbClr val="FF0000"/>
                    </a:solidFill>
                  </a:rPr>
                  <a:t>O que acontece </a:t>
                </a:r>
                <a:r>
                  <a:rPr lang="pt-BR" sz="1600" dirty="0"/>
                  <a:t>com a “bolinha”?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pt-BR" sz="1600" dirty="0"/>
                  <a:t>Isso acontece </a:t>
                </a:r>
                <a:r>
                  <a:rPr lang="pt-BR" sz="1600" b="1" dirty="0">
                    <a:solidFill>
                      <a:srgbClr val="FF0000"/>
                    </a:solidFill>
                  </a:rPr>
                  <a:t>para todo </a:t>
                </a:r>
                <a14:m>
                  <m:oMath xmlns:m="http://schemas.openxmlformats.org/officeDocument/2006/math">
                    <m:r>
                      <a:rPr lang="pt-BR" sz="1600" i="1" dirty="0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pt-BR" sz="1600" dirty="0"/>
                  <a:t>?</a:t>
                </a:r>
              </a:p>
              <a:p>
                <a:endParaRPr lang="pt-BR" sz="1600" dirty="0"/>
              </a:p>
              <a:p>
                <a:r>
                  <a:rPr lang="pt-BR" sz="1600" dirty="0"/>
                  <a:t>As </a:t>
                </a:r>
                <a:r>
                  <a:rPr lang="pt-BR" sz="1600" b="1" dirty="0"/>
                  <a:t>ferramentas</a:t>
                </a:r>
                <a:r>
                  <a:rPr lang="pt-BR" sz="1600" dirty="0"/>
                  <a:t> que vamos ver nos permitem </a:t>
                </a:r>
                <a:r>
                  <a:rPr lang="pt-BR" sz="1600" b="1" dirty="0">
                    <a:solidFill>
                      <a:srgbClr val="FF0000"/>
                    </a:solidFill>
                  </a:rPr>
                  <a:t>responder essas perguntas </a:t>
                </a:r>
                <a:r>
                  <a:rPr lang="pt-BR" sz="1600" b="1" dirty="0"/>
                  <a:t>sem precisar “resolver” </a:t>
                </a:r>
                <a:r>
                  <a:rPr lang="pt-BR" sz="1600" dirty="0"/>
                  <a:t>as </a:t>
                </a:r>
                <a:r>
                  <a:rPr lang="pt-BR" sz="1600" b="1" dirty="0"/>
                  <a:t>equações</a:t>
                </a:r>
                <a:r>
                  <a:rPr lang="pt-BR" sz="1600" dirty="0"/>
                  <a:t> diferenciais...</a:t>
                </a:r>
              </a:p>
              <a:p>
                <a:endParaRPr lang="pt-BR" sz="1600" dirty="0"/>
              </a:p>
              <a:p>
                <a:r>
                  <a:rPr lang="pt-BR" sz="1600" dirty="0"/>
                  <a:t>Na verdade, </a:t>
                </a:r>
                <a:r>
                  <a:rPr lang="pt-BR" sz="1600" b="1" dirty="0">
                    <a:solidFill>
                      <a:srgbClr val="FF0000"/>
                    </a:solidFill>
                  </a:rPr>
                  <a:t>podemos usar </a:t>
                </a:r>
                <a:r>
                  <a:rPr lang="pt-BR" sz="1600" dirty="0"/>
                  <a:t>essas ferramentas </a:t>
                </a:r>
                <a:r>
                  <a:rPr lang="pt-BR" sz="1600" b="1" dirty="0"/>
                  <a:t>mesmo que não haja</a:t>
                </a:r>
                <a:r>
                  <a:rPr lang="pt-BR" sz="1600" dirty="0"/>
                  <a:t>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pt-BR" sz="1600" dirty="0"/>
                  <a:t>Conservação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pt-BR" sz="1600" dirty="0"/>
                  <a:t>Reversibilidade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pt-BR" sz="1600" dirty="0"/>
                  <a:t>“Hamiltoniana”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BD942F7-DA80-7D24-AA61-2DB1DD59DC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3394" y="1001408"/>
                <a:ext cx="5140963" cy="3046988"/>
              </a:xfrm>
              <a:prstGeom prst="rect">
                <a:avLst/>
              </a:prstGeom>
              <a:blipFill>
                <a:blip r:embed="rId7"/>
                <a:stretch>
                  <a:fillRect l="-712" t="-600" b="-16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" name="Picture 24">
            <a:extLst>
              <a:ext uri="{FF2B5EF4-FFF2-40B4-BE49-F238E27FC236}">
                <a16:creationId xmlns:a16="http://schemas.microsoft.com/office/drawing/2014/main" id="{3A63E2FE-6C37-AF6E-BBF7-BD7702916AC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6446" t="9609"/>
          <a:stretch/>
        </p:blipFill>
        <p:spPr>
          <a:xfrm>
            <a:off x="3265712" y="4325969"/>
            <a:ext cx="4936697" cy="1678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172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BD66F0-48EF-5B36-E92C-2291088878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38301A-112A-EF0A-953D-A005E4CB84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68806"/>
            <a:ext cx="8229600" cy="736808"/>
          </a:xfrm>
        </p:spPr>
        <p:txBody>
          <a:bodyPr>
            <a:normAutofit fontScale="90000"/>
          </a:bodyPr>
          <a:lstStyle/>
          <a:p>
            <a:r>
              <a:rPr lang="pt-BR" dirty="0"/>
              <a:t>Motivação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EF0CAF-9286-DB07-2D7A-8DAF258631BA}"/>
              </a:ext>
            </a:extLst>
          </p:cNvPr>
          <p:cNvSpPr txBox="1"/>
          <p:nvPr/>
        </p:nvSpPr>
        <p:spPr>
          <a:xfrm>
            <a:off x="359229" y="1088827"/>
            <a:ext cx="371420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“Mas </a:t>
            </a:r>
            <a:r>
              <a:rPr lang="pt-BR" i="1" dirty="0"/>
              <a:t>não-linearidades</a:t>
            </a:r>
            <a:r>
              <a:rPr lang="pt-BR" dirty="0"/>
              <a:t> só ocorrem em fenômenos </a:t>
            </a:r>
            <a:r>
              <a:rPr lang="pt-BR" i="1" dirty="0"/>
              <a:t>complexos</a:t>
            </a:r>
            <a:r>
              <a:rPr lang="pt-BR" dirty="0"/>
              <a:t>, não nos problemas que </a:t>
            </a:r>
            <a:r>
              <a:rPr lang="pt-BR" i="1" dirty="0"/>
              <a:t>eu estudo</a:t>
            </a:r>
            <a:r>
              <a:rPr lang="pt-BR" dirty="0"/>
              <a:t>...”</a:t>
            </a:r>
          </a:p>
          <a:p>
            <a:endParaRPr lang="pt-BR" dirty="0"/>
          </a:p>
          <a:p>
            <a:r>
              <a:rPr lang="pt-BR" dirty="0"/>
              <a:t>- o Físico com “</a:t>
            </a:r>
            <a:r>
              <a:rPr lang="pt-BR" i="1" dirty="0"/>
              <a:t>síndrome de linearização</a:t>
            </a:r>
            <a:r>
              <a:rPr lang="pt-BR" dirty="0"/>
              <a:t>”.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C8006A-BEEF-9C78-9408-77A6EB01CE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228" y="2849684"/>
            <a:ext cx="1189508" cy="131804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5D1B42C-D64F-AAC9-9E06-1B69DC0A5A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2383" y="2901149"/>
            <a:ext cx="1703554" cy="108408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DD4D631A-5052-75E2-421E-666804D7CE26}"/>
              </a:ext>
            </a:extLst>
          </p:cNvPr>
          <p:cNvGrpSpPr/>
          <p:nvPr/>
        </p:nvGrpSpPr>
        <p:grpSpPr>
          <a:xfrm>
            <a:off x="4660637" y="810707"/>
            <a:ext cx="2214627" cy="3699223"/>
            <a:chOff x="4032068" y="951069"/>
            <a:chExt cx="2214627" cy="3699223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2454872-5E47-5AEF-27BB-55639E6299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03"/>
            <a:stretch/>
          </p:blipFill>
          <p:spPr>
            <a:xfrm>
              <a:off x="4032068" y="1364117"/>
              <a:ext cx="2130390" cy="3286175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CD68185-2443-1086-35A3-C0AD4ABA321D}"/>
                </a:ext>
              </a:extLst>
            </p:cNvPr>
            <p:cNvSpPr txBox="1"/>
            <p:nvPr/>
          </p:nvSpPr>
          <p:spPr>
            <a:xfrm rot="20899312">
              <a:off x="4032974" y="1294046"/>
              <a:ext cx="885390" cy="58477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pt-BR" sz="1600" b="1" dirty="0" err="1"/>
                <a:t>Lineari-zar</a:t>
              </a:r>
              <a:endParaRPr lang="pt-BR" sz="1600" b="1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5A603B7-D073-4E35-00D2-B8FF428ED579}"/>
                </a:ext>
              </a:extLst>
            </p:cNvPr>
            <p:cNvSpPr txBox="1"/>
            <p:nvPr/>
          </p:nvSpPr>
          <p:spPr>
            <a:xfrm rot="20899312">
              <a:off x="4990370" y="951069"/>
              <a:ext cx="1256325" cy="83099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pt-BR" sz="1600" b="1" dirty="0"/>
                <a:t>Jogar fora informações relevantes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B49F9548-DB70-FF60-4481-9726E17FF89F}"/>
              </a:ext>
            </a:extLst>
          </p:cNvPr>
          <p:cNvSpPr txBox="1"/>
          <p:nvPr/>
        </p:nvSpPr>
        <p:spPr>
          <a:xfrm>
            <a:off x="359228" y="4697864"/>
            <a:ext cx="397981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Modelos lineares </a:t>
            </a:r>
            <a:r>
              <a:rPr lang="pt-BR" dirty="0"/>
              <a:t>-&gt; “</a:t>
            </a:r>
            <a:r>
              <a:rPr lang="pt-BR" i="1" dirty="0"/>
              <a:t>insights lineares</a:t>
            </a:r>
            <a:r>
              <a:rPr lang="pt-BR" dirty="0"/>
              <a:t>”</a:t>
            </a:r>
          </a:p>
          <a:p>
            <a:endParaRPr lang="pt-BR" dirty="0"/>
          </a:p>
          <a:p>
            <a:r>
              <a:rPr lang="pt-BR" b="1" dirty="0"/>
              <a:t>Contexto</a:t>
            </a:r>
            <a:r>
              <a:rPr lang="pt-BR" dirty="0"/>
              <a:t>: geralmente “</a:t>
            </a:r>
            <a:r>
              <a:rPr lang="pt-BR" i="1" dirty="0"/>
              <a:t>muito próximo</a:t>
            </a:r>
            <a:r>
              <a:rPr lang="pt-BR" dirty="0"/>
              <a:t>”, “</a:t>
            </a:r>
            <a:r>
              <a:rPr lang="pt-BR" i="1" dirty="0"/>
              <a:t>muito pequeno</a:t>
            </a:r>
            <a:r>
              <a:rPr lang="pt-BR" dirty="0"/>
              <a:t>”, “</a:t>
            </a:r>
            <a:r>
              <a:rPr lang="pt-BR" i="1" dirty="0"/>
              <a:t>muito grande</a:t>
            </a:r>
            <a:r>
              <a:rPr lang="pt-BR" dirty="0"/>
              <a:t>”, “</a:t>
            </a:r>
            <a:r>
              <a:rPr lang="pt-BR" i="1" dirty="0"/>
              <a:t>muito longe</a:t>
            </a:r>
            <a:r>
              <a:rPr lang="pt-BR" dirty="0"/>
              <a:t>”... </a:t>
            </a:r>
            <a:r>
              <a:rPr lang="pt-BR" b="1" dirty="0">
                <a:solidFill>
                  <a:srgbClr val="FF0000"/>
                </a:solidFill>
              </a:rPr>
              <a:t>Simplificam</a:t>
            </a:r>
            <a:r>
              <a:rPr lang="pt-BR" dirty="0"/>
              <a:t> os modelos!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1CF6B8C-98D3-9392-2721-7F1727178676}"/>
              </a:ext>
            </a:extLst>
          </p:cNvPr>
          <p:cNvSpPr txBox="1"/>
          <p:nvPr/>
        </p:nvSpPr>
        <p:spPr>
          <a:xfrm>
            <a:off x="4804956" y="4697864"/>
            <a:ext cx="355016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Mas... O que acontece “</a:t>
            </a:r>
            <a:r>
              <a:rPr lang="pt-BR" b="1" dirty="0">
                <a:solidFill>
                  <a:srgbClr val="FF0000"/>
                </a:solidFill>
              </a:rPr>
              <a:t>entre</a:t>
            </a:r>
            <a:r>
              <a:rPr lang="pt-BR" dirty="0"/>
              <a:t>” </a:t>
            </a:r>
            <a:r>
              <a:rPr lang="pt-BR" b="1" dirty="0"/>
              <a:t>esses limites</a:t>
            </a:r>
            <a:r>
              <a:rPr lang="pt-BR" dirty="0"/>
              <a:t>?</a:t>
            </a:r>
          </a:p>
          <a:p>
            <a:endParaRPr lang="pt-BR" dirty="0"/>
          </a:p>
          <a:p>
            <a:r>
              <a:rPr lang="pt-BR" dirty="0"/>
              <a:t>Essas ferramentas permitem analisar </a:t>
            </a:r>
            <a:r>
              <a:rPr lang="pt-BR" b="1" dirty="0"/>
              <a:t>modelos mais </a:t>
            </a:r>
            <a:r>
              <a:rPr lang="pt-BR" dirty="0"/>
              <a:t>“</a:t>
            </a:r>
            <a:r>
              <a:rPr lang="pt-BR" b="1" i="1" dirty="0">
                <a:solidFill>
                  <a:srgbClr val="FF0000"/>
                </a:solidFill>
              </a:rPr>
              <a:t>completos</a:t>
            </a:r>
            <a:r>
              <a:rPr lang="pt-BR" dirty="0"/>
              <a:t>”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1779197-1055-8EA8-3CCE-1F5AADB347A1}"/>
              </a:ext>
            </a:extLst>
          </p:cNvPr>
          <p:cNvGrpSpPr/>
          <p:nvPr/>
        </p:nvGrpSpPr>
        <p:grpSpPr>
          <a:xfrm>
            <a:off x="6978523" y="923093"/>
            <a:ext cx="1256325" cy="1365114"/>
            <a:chOff x="7776760" y="648413"/>
            <a:chExt cx="1256325" cy="1365114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2DABF7F3-6A51-CFD3-4D7F-43D477F9D0EC}"/>
                </a:ext>
              </a:extLst>
            </p:cNvPr>
            <p:cNvSpPr/>
            <p:nvPr/>
          </p:nvSpPr>
          <p:spPr>
            <a:xfrm>
              <a:off x="8091055" y="1751016"/>
              <a:ext cx="264061" cy="262511"/>
            </a:xfrm>
            <a:prstGeom prst="ellipse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FC164BF-6857-589C-7073-53AAFD11BC07}"/>
                </a:ext>
              </a:extLst>
            </p:cNvPr>
            <p:cNvSpPr txBox="1"/>
            <p:nvPr/>
          </p:nvSpPr>
          <p:spPr>
            <a:xfrm>
              <a:off x="7776760" y="648413"/>
              <a:ext cx="1256325" cy="107721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pt-BR" sz="1600" b="1" dirty="0"/>
                <a:t>Estudar a “geometria” do espaço de fase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18552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0F364B-B0FA-B5DA-44E8-F265132AD9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4B6F0A-634E-271F-2F06-26371B7CEC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68806"/>
            <a:ext cx="8229600" cy="736808"/>
          </a:xfrm>
        </p:spPr>
        <p:txBody>
          <a:bodyPr>
            <a:normAutofit fontScale="90000"/>
          </a:bodyPr>
          <a:lstStyle/>
          <a:p>
            <a:r>
              <a:rPr lang="pt-BR" dirty="0"/>
              <a:t>Motivação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B7D21DF-EAAD-D158-CE71-9862FE5041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291" y="2405744"/>
            <a:ext cx="2113071" cy="252997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805AE3A-AC05-4EFF-C0E1-A8870F46A97E}"/>
              </a:ext>
            </a:extLst>
          </p:cNvPr>
          <p:cNvSpPr txBox="1"/>
          <p:nvPr/>
        </p:nvSpPr>
        <p:spPr>
          <a:xfrm>
            <a:off x="324394" y="1036576"/>
            <a:ext cx="35242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Fenômenos “</a:t>
            </a:r>
            <a:r>
              <a:rPr lang="pt-BR" i="1" dirty="0"/>
              <a:t>simples</a:t>
            </a:r>
            <a:r>
              <a:rPr lang="pt-BR" dirty="0"/>
              <a:t>” também são não-lineares</a:t>
            </a:r>
          </a:p>
          <a:p>
            <a:endParaRPr lang="pt-BR" dirty="0"/>
          </a:p>
          <a:p>
            <a:r>
              <a:rPr lang="pt-BR" dirty="0"/>
              <a:t>Pêndulo de </a:t>
            </a:r>
            <a:r>
              <a:rPr lang="pt-BR" b="1" dirty="0"/>
              <a:t>haste rígida</a:t>
            </a:r>
            <a:r>
              <a:rPr lang="pt-BR" dirty="0"/>
              <a:t>: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A976C52C-75C8-45A4-F278-33BAABC8D5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1259" y="1657116"/>
            <a:ext cx="2292260" cy="74862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85C3F21-4F3A-3C77-95E5-8E6A5C0A36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7462" y="2566784"/>
            <a:ext cx="2309269" cy="490031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711D607-C6E7-4914-50C1-E9FC8AAD63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66801" y="3287078"/>
            <a:ext cx="1658045" cy="722572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666B7A95-E31B-4D7D-3F62-C9C95954AF2B}"/>
              </a:ext>
            </a:extLst>
          </p:cNvPr>
          <p:cNvGrpSpPr/>
          <p:nvPr/>
        </p:nvGrpSpPr>
        <p:grpSpPr>
          <a:xfrm>
            <a:off x="5416731" y="1200626"/>
            <a:ext cx="2979396" cy="1200329"/>
            <a:chOff x="5416731" y="1200626"/>
            <a:chExt cx="2979396" cy="1200329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6BDC78A-ED26-9A2C-C834-57571B3756BF}"/>
                </a:ext>
              </a:extLst>
            </p:cNvPr>
            <p:cNvSpPr txBox="1"/>
            <p:nvPr/>
          </p:nvSpPr>
          <p:spPr>
            <a:xfrm>
              <a:off x="6087344" y="1200626"/>
              <a:ext cx="2308783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b="1" dirty="0"/>
                <a:t>Solução completa </a:t>
              </a:r>
              <a:r>
                <a:rPr lang="pt-BR" dirty="0"/>
                <a:t>inclui </a:t>
              </a:r>
              <a:r>
                <a:rPr lang="pt-BR" b="1" dirty="0">
                  <a:solidFill>
                    <a:srgbClr val="FF0000"/>
                  </a:solidFill>
                </a:rPr>
                <a:t>rotações (libração) e oscilações não-harmônicas</a:t>
              </a:r>
              <a:r>
                <a:rPr lang="pt-BR" dirty="0"/>
                <a:t>!</a:t>
              </a:r>
            </a:p>
          </p:txBody>
        </p:sp>
        <p:sp>
          <p:nvSpPr>
            <p:cNvPr id="34" name="Arrow: Right 33">
              <a:extLst>
                <a:ext uri="{FF2B5EF4-FFF2-40B4-BE49-F238E27FC236}">
                  <a16:creationId xmlns:a16="http://schemas.microsoft.com/office/drawing/2014/main" id="{BE579284-A614-2AFF-D6DF-8AEA7C9D17FA}"/>
                </a:ext>
              </a:extLst>
            </p:cNvPr>
            <p:cNvSpPr/>
            <p:nvPr/>
          </p:nvSpPr>
          <p:spPr>
            <a:xfrm>
              <a:off x="5416731" y="1891151"/>
              <a:ext cx="339635" cy="280558"/>
            </a:xfrm>
            <a:prstGeom prst="rightArrow">
              <a:avLst>
                <a:gd name="adj1" fmla="val 25168"/>
                <a:gd name="adj2" fmla="val 65520"/>
              </a:avLst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B887E1E2-4F39-A532-6570-9FD98BE8A814}"/>
              </a:ext>
            </a:extLst>
          </p:cNvPr>
          <p:cNvGrpSpPr/>
          <p:nvPr/>
        </p:nvGrpSpPr>
        <p:grpSpPr>
          <a:xfrm>
            <a:off x="3366801" y="3972755"/>
            <a:ext cx="1909153" cy="2119653"/>
            <a:chOff x="3366801" y="3972755"/>
            <a:chExt cx="1909153" cy="2119653"/>
          </a:xfrm>
        </p:grpSpPr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2AA08CFE-B0EB-DF68-B78B-6659440FB6A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91052" y="3972755"/>
              <a:ext cx="684902" cy="2119653"/>
            </a:xfrm>
            <a:prstGeom prst="rect">
              <a:avLst/>
            </a:prstGeom>
          </p:spPr>
        </p:pic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82748650-E885-0698-8BC9-9674C405BA77}"/>
                </a:ext>
              </a:extLst>
            </p:cNvPr>
            <p:cNvGrpSpPr/>
            <p:nvPr/>
          </p:nvGrpSpPr>
          <p:grpSpPr>
            <a:xfrm>
              <a:off x="3366801" y="4009650"/>
              <a:ext cx="1408612" cy="1516104"/>
              <a:chOff x="3366801" y="4009650"/>
              <a:chExt cx="1408612" cy="1516104"/>
            </a:xfrm>
          </p:grpSpPr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375B789-38D7-5394-A8C4-A34D2B96760B}"/>
                  </a:ext>
                </a:extLst>
              </p:cNvPr>
              <p:cNvSpPr txBox="1"/>
              <p:nvPr/>
            </p:nvSpPr>
            <p:spPr>
              <a:xfrm>
                <a:off x="3366801" y="4325425"/>
                <a:ext cx="1408612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b="1" dirty="0"/>
                  <a:t>Solução</a:t>
                </a:r>
                <a:r>
                  <a:rPr lang="pt-BR" dirty="0"/>
                  <a:t>: </a:t>
                </a:r>
                <a:r>
                  <a:rPr lang="pt-BR" b="1" dirty="0">
                    <a:solidFill>
                      <a:srgbClr val="FF0000"/>
                    </a:solidFill>
                  </a:rPr>
                  <a:t>somente oscilações</a:t>
                </a:r>
              </a:p>
              <a:p>
                <a:r>
                  <a:rPr lang="pt-BR" b="1" dirty="0">
                    <a:solidFill>
                      <a:srgbClr val="FF0000"/>
                    </a:solidFill>
                  </a:rPr>
                  <a:t>harmônicas</a:t>
                </a:r>
                <a:r>
                  <a:rPr lang="pt-BR" dirty="0"/>
                  <a:t>!</a:t>
                </a:r>
              </a:p>
            </p:txBody>
          </p:sp>
          <p:sp>
            <p:nvSpPr>
              <p:cNvPr id="35" name="Arrow: Right 34">
                <a:extLst>
                  <a:ext uri="{FF2B5EF4-FFF2-40B4-BE49-F238E27FC236}">
                    <a16:creationId xmlns:a16="http://schemas.microsoft.com/office/drawing/2014/main" id="{1A674B09-DBD6-F7A2-0EFC-6CF3CF9D28D5}"/>
                  </a:ext>
                </a:extLst>
              </p:cNvPr>
              <p:cNvSpPr/>
              <p:nvPr/>
            </p:nvSpPr>
            <p:spPr>
              <a:xfrm rot="5400000">
                <a:off x="3761010" y="4039189"/>
                <a:ext cx="339635" cy="280558"/>
              </a:xfrm>
              <a:prstGeom prst="rightArrow">
                <a:avLst>
                  <a:gd name="adj1" fmla="val 25168"/>
                  <a:gd name="adj2" fmla="val 65520"/>
                </a:avLst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</p:grpSp>
      <p:pic>
        <p:nvPicPr>
          <p:cNvPr id="37" name="Picture 36">
            <a:extLst>
              <a:ext uri="{FF2B5EF4-FFF2-40B4-BE49-F238E27FC236}">
                <a16:creationId xmlns:a16="http://schemas.microsoft.com/office/drawing/2014/main" id="{E83653AD-FD0E-35A8-20A9-5E64CEA8AA3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678" y="2521062"/>
            <a:ext cx="1756113" cy="2414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441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5C280E-9CB4-FDE1-9E6F-57A5D1D994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81103"/>
          </a:xfrm>
        </p:spPr>
        <p:txBody>
          <a:bodyPr>
            <a:normAutofit fontScale="90000"/>
          </a:bodyPr>
          <a:lstStyle/>
          <a:p>
            <a:r>
              <a:rPr lang="pt-BR" dirty="0"/>
              <a:t>Motivação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A931BF-54A5-5775-F7D9-AC7567E79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5311A5A-0127-C8A5-B0A2-548AA19A6AB6}"/>
              </a:ext>
            </a:extLst>
          </p:cNvPr>
          <p:cNvGrpSpPr/>
          <p:nvPr/>
        </p:nvGrpSpPr>
        <p:grpSpPr>
          <a:xfrm>
            <a:off x="196667" y="760248"/>
            <a:ext cx="8559802" cy="5823114"/>
            <a:chOff x="196667" y="760248"/>
            <a:chExt cx="8559802" cy="582311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C7AE99F-8BE2-269E-767A-ABC2FE2438E0}"/>
                </a:ext>
              </a:extLst>
            </p:cNvPr>
            <p:cNvSpPr txBox="1"/>
            <p:nvPr/>
          </p:nvSpPr>
          <p:spPr>
            <a:xfrm>
              <a:off x="387531" y="760248"/>
              <a:ext cx="15327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dirty="0" err="1"/>
                <a:t>Strogatz</a:t>
              </a:r>
              <a:endParaRPr lang="pt-BR" dirty="0"/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CA3A5EEE-60B2-CFB6-76DB-93E45C81728C}"/>
                </a:ext>
              </a:extLst>
            </p:cNvPr>
            <p:cNvGrpSpPr/>
            <p:nvPr/>
          </p:nvGrpSpPr>
          <p:grpSpPr>
            <a:xfrm>
              <a:off x="196667" y="937099"/>
              <a:ext cx="8559802" cy="5646263"/>
              <a:chOff x="196667" y="937099"/>
              <a:chExt cx="8559802" cy="5646263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88B7F083-E696-8520-7277-2879D0E785B4}"/>
                  </a:ext>
                </a:extLst>
              </p:cNvPr>
              <p:cNvGrpSpPr/>
              <p:nvPr/>
            </p:nvGrpSpPr>
            <p:grpSpPr>
              <a:xfrm>
                <a:off x="196667" y="1339433"/>
                <a:ext cx="8559802" cy="5243929"/>
                <a:chOff x="-1828803" y="1231900"/>
                <a:chExt cx="15073543" cy="9234394"/>
              </a:xfrm>
            </p:grpSpPr>
            <p:pic>
              <p:nvPicPr>
                <p:cNvPr id="12" name="Picture 11">
                  <a:extLst>
                    <a:ext uri="{FF2B5EF4-FFF2-40B4-BE49-F238E27FC236}">
                      <a16:creationId xmlns:a16="http://schemas.microsoft.com/office/drawing/2014/main" id="{1539A0EA-C9BB-C21C-D569-681701DECDA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b="2059"/>
                <a:stretch/>
              </p:blipFill>
              <p:spPr>
                <a:xfrm rot="5400000">
                  <a:off x="-2869389" y="2310586"/>
                  <a:ext cx="8545474" cy="6464302"/>
                </a:xfrm>
                <a:prstGeom prst="rect">
                  <a:avLst/>
                </a:prstGeom>
              </p:spPr>
            </p:pic>
            <p:pic>
              <p:nvPicPr>
                <p:cNvPr id="14" name="Picture 13">
                  <a:extLst>
                    <a:ext uri="{FF2B5EF4-FFF2-40B4-BE49-F238E27FC236}">
                      <a16:creationId xmlns:a16="http://schemas.microsoft.com/office/drawing/2014/main" id="{13D6789F-C892-4EF8-DB0B-86FA3D74957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 rot="5400000">
                  <a:off x="2754406" y="3034601"/>
                  <a:ext cx="9144000" cy="5719386"/>
                </a:xfrm>
                <a:prstGeom prst="rect">
                  <a:avLst/>
                </a:prstGeom>
              </p:spPr>
            </p:pic>
            <p:pic>
              <p:nvPicPr>
                <p:cNvPr id="16" name="Picture 15">
                  <a:extLst>
                    <a:ext uri="{FF2B5EF4-FFF2-40B4-BE49-F238E27FC236}">
                      <a16:creationId xmlns:a16="http://schemas.microsoft.com/office/drawing/2014/main" id="{42B154EE-9C9B-A50C-9C6C-7D4F7A58103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 rot="5400000">
                  <a:off x="7214020" y="4065780"/>
                  <a:ext cx="8864600" cy="3196840"/>
                </a:xfrm>
                <a:prstGeom prst="rect">
                  <a:avLst/>
                </a:prstGeom>
              </p:spPr>
            </p:pic>
          </p:grpSp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056BD77C-6AAD-31D3-0510-14615FA64B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5400000">
                <a:off x="4482228" y="-293928"/>
                <a:ext cx="376213" cy="2838268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662012241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2532</TotalTime>
  <Words>1872</Words>
  <Application>Microsoft Office PowerPoint</Application>
  <PresentationFormat>On-screen Show (4:3)</PresentationFormat>
  <Paragraphs>387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Arial</vt:lpstr>
      <vt:lpstr>Calibri</vt:lpstr>
      <vt:lpstr>Cambria Math</vt:lpstr>
      <vt:lpstr>1_Office Theme</vt:lpstr>
      <vt:lpstr>Conceitos de Dinâmica Não-Linear com Aplicações em Física e Biologia</vt:lpstr>
      <vt:lpstr>Bibliografia</vt:lpstr>
      <vt:lpstr>Sumário</vt:lpstr>
      <vt:lpstr>Disclaimer</vt:lpstr>
      <vt:lpstr>Modelos</vt:lpstr>
      <vt:lpstr>Motivação</vt:lpstr>
      <vt:lpstr>Motivação</vt:lpstr>
      <vt:lpstr>Motivação</vt:lpstr>
      <vt:lpstr>Motivação</vt:lpstr>
      <vt:lpstr>Introdução</vt:lpstr>
      <vt:lpstr>Introdução</vt:lpstr>
      <vt:lpstr>Introdução</vt:lpstr>
      <vt:lpstr>Introdução</vt:lpstr>
      <vt:lpstr>Introdução</vt:lpstr>
      <vt:lpstr>Limitações</vt:lpstr>
      <vt:lpstr>Breve história</vt:lpstr>
      <vt:lpstr>Conceitos e definições</vt:lpstr>
      <vt:lpstr>Conceitos e definições</vt:lpstr>
      <vt:lpstr>Conceitos e definições</vt:lpstr>
      <vt:lpstr>Conceitos e definições</vt:lpstr>
      <vt:lpstr>Sistemas 1D</vt:lpstr>
      <vt:lpstr>Sistemas 1D</vt:lpstr>
      <vt:lpstr>Sistemas 1D</vt:lpstr>
      <vt:lpstr>Sistemas 1D</vt:lpstr>
      <vt:lpstr>Sistemas 1D</vt:lpstr>
      <vt:lpstr>Sistemas 1D</vt:lpstr>
      <vt:lpstr>Sistemas 1D</vt:lpstr>
      <vt:lpstr>Sistemas 1D</vt:lpstr>
      <vt:lpstr>Sistemas 1D</vt:lpstr>
      <vt:lpstr>Sistemas 1D</vt:lpstr>
      <vt:lpstr>Observações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Maurício Girardi Schappo</dc:creator>
  <cp:lastModifiedBy>Maurício Girardi Schappo</cp:lastModifiedBy>
  <cp:revision>145</cp:revision>
  <dcterms:created xsi:type="dcterms:W3CDTF">2024-02-14T12:16:49Z</dcterms:created>
  <dcterms:modified xsi:type="dcterms:W3CDTF">2024-03-06T15:37:36Z</dcterms:modified>
</cp:coreProperties>
</file>